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334" r:id="rId5"/>
    <p:sldId id="300" r:id="rId6"/>
    <p:sldId id="259" r:id="rId7"/>
    <p:sldId id="294" r:id="rId8"/>
    <p:sldId id="304" r:id="rId9"/>
    <p:sldId id="311" r:id="rId10"/>
    <p:sldId id="312" r:id="rId11"/>
    <p:sldId id="305" r:id="rId12"/>
    <p:sldId id="318" r:id="rId13"/>
    <p:sldId id="319" r:id="rId14"/>
    <p:sldId id="310" r:id="rId15"/>
    <p:sldId id="301" r:id="rId16"/>
    <p:sldId id="307" r:id="rId17"/>
    <p:sldId id="313" r:id="rId18"/>
    <p:sldId id="314" r:id="rId19"/>
    <p:sldId id="315" r:id="rId20"/>
    <p:sldId id="316" r:id="rId21"/>
    <p:sldId id="317" r:id="rId22"/>
    <p:sldId id="320" r:id="rId23"/>
    <p:sldId id="323" r:id="rId24"/>
    <p:sldId id="324" r:id="rId25"/>
    <p:sldId id="326" r:id="rId26"/>
    <p:sldId id="333" r:id="rId27"/>
    <p:sldId id="327" r:id="rId28"/>
    <p:sldId id="328" r:id="rId29"/>
    <p:sldId id="329" r:id="rId30"/>
    <p:sldId id="330" r:id="rId31"/>
    <p:sldId id="331" r:id="rId32"/>
    <p:sldId id="332" r:id="rId33"/>
    <p:sldId id="299" r:id="rId34"/>
  </p:sldIdLst>
  <p:sldSz cx="9906000" cy="6858000" type="A4"/>
  <p:notesSz cx="6877050" cy="9653588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00"/>
    <a:srgbClr val="70A0C3"/>
    <a:srgbClr val="BFBFBF"/>
    <a:srgbClr val="FFFF00"/>
    <a:srgbClr val="5F5F5F"/>
    <a:srgbClr val="CC0000"/>
    <a:srgbClr val="F7FA82"/>
    <a:srgbClr val="A50021"/>
    <a:srgbClr val="003366"/>
    <a:srgbClr val="EAEAEA"/>
  </p:clrMru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9253" autoAdjust="0"/>
    <p:restoredTop sz="99815" autoAdjust="0"/>
  </p:normalViewPr>
  <p:slideViewPr>
    <p:cSldViewPr snapToGrid="0" showGuides="1">
      <p:cViewPr varScale="1">
        <p:scale>
          <a:sx n="97" d="100"/>
          <a:sy n="97" d="100"/>
        </p:scale>
        <p:origin x="-1110" y="-90"/>
      </p:cViewPr>
      <p:guideLst>
        <p:guide orient="horz" pos="138"/>
        <p:guide orient="horz" pos="3987"/>
        <p:guide orient="horz" pos="442"/>
        <p:guide orient="horz" pos="641"/>
        <p:guide orient="horz" pos="1704"/>
        <p:guide pos="3140"/>
        <p:guide pos="289"/>
        <p:guide pos="5955"/>
        <p:guide pos="3013"/>
        <p:guide pos="3240"/>
        <p:guide pos="10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22" y="-102"/>
      </p:cViewPr>
      <p:guideLst>
        <p:guide orient="horz" pos="3041"/>
        <p:guide pos="216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15.xlsx"/><Relationship Id="rId1" Type="http://schemas.openxmlformats.org/officeDocument/2006/relationships/themeOverride" Target="../theme/themeOverride6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16.xlsx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oglio_di_lavoro_di_Microsoft_Office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4.9583691798449243E-2"/>
          <c:y val="8.5544444444444881E-2"/>
          <c:w val="0.90142071780468891"/>
          <c:h val="0.7050870370370370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 prezzi costanti</c:v>
                </c:pt>
              </c:strCache>
            </c:strRef>
          </c:tx>
          <c:spPr>
            <a:ln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4.181069958847740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3.397119341563789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cat>
          <c:val>
            <c:numRef>
              <c:f>Sheet1!$B$2:$B$13</c:f>
              <c:numCache>
                <c:formatCode>0.0</c:formatCode>
                <c:ptCount val="12"/>
                <c:pt idx="0">
                  <c:v>33.914454223373092</c:v>
                </c:pt>
                <c:pt idx="1">
                  <c:v>34.009769671563568</c:v>
                </c:pt>
                <c:pt idx="2">
                  <c:v>34.121479180709699</c:v>
                </c:pt>
                <c:pt idx="3">
                  <c:v>34.145572099407367</c:v>
                </c:pt>
                <c:pt idx="4">
                  <c:v>34.056061303586084</c:v>
                </c:pt>
                <c:pt idx="5">
                  <c:v>33.977753408521757</c:v>
                </c:pt>
                <c:pt idx="6">
                  <c:v>33.79351686758514</c:v>
                </c:pt>
                <c:pt idx="7">
                  <c:v>33.481475436084445</c:v>
                </c:pt>
                <c:pt idx="8">
                  <c:v>33.148733446787269</c:v>
                </c:pt>
                <c:pt idx="9">
                  <c:v>32.534746772525061</c:v>
                </c:pt>
                <c:pt idx="10">
                  <c:v>32.084945915809506</c:v>
                </c:pt>
                <c:pt idx="11">
                  <c:v>31.639375655035991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 prezzi correnti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2.351851851851853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Sheet1!$A$2:$A$13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cat>
          <c:val>
            <c:numRef>
              <c:f>Sheet1!$C$2:$C$13</c:f>
              <c:numCache>
                <c:formatCode>0.0</c:formatCode>
                <c:ptCount val="12"/>
                <c:pt idx="0">
                  <c:v>33.355705794373698</c:v>
                </c:pt>
                <c:pt idx="1">
                  <c:v>34.009770642687783</c:v>
                </c:pt>
                <c:pt idx="2">
                  <c:v>34.600925593140822</c:v>
                </c:pt>
                <c:pt idx="3">
                  <c:v>35.138032866973376</c:v>
                </c:pt>
                <c:pt idx="4">
                  <c:v>35.593273602938233</c:v>
                </c:pt>
                <c:pt idx="5">
                  <c:v>35.989670270650599</c:v>
                </c:pt>
                <c:pt idx="6">
                  <c:v>36.09571251973496</c:v>
                </c:pt>
                <c:pt idx="7">
                  <c:v>36.012505214728854</c:v>
                </c:pt>
                <c:pt idx="8">
                  <c:v>35.797829923371566</c:v>
                </c:pt>
                <c:pt idx="9">
                  <c:v>35.514751172017895</c:v>
                </c:pt>
                <c:pt idx="10">
                  <c:v>35.454616080745922</c:v>
                </c:pt>
                <c:pt idx="11">
                  <c:v>34.949354767148854</c:v>
                </c:pt>
              </c:numCache>
            </c:numRef>
          </c:val>
        </c:ser>
        <c:marker val="1"/>
        <c:axId val="82014976"/>
        <c:axId val="82016512"/>
      </c:lineChart>
      <c:catAx>
        <c:axId val="82014976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FFFFFF">
                <a:lumMod val="65000"/>
              </a:srgbClr>
            </a:solidFill>
          </a:ln>
        </c:spPr>
        <c:crossAx val="82016512"/>
        <c:crosses val="autoZero"/>
        <c:auto val="1"/>
        <c:lblAlgn val="ctr"/>
        <c:lblOffset val="100"/>
      </c:catAx>
      <c:valAx>
        <c:axId val="82016512"/>
        <c:scaling>
          <c:orientation val="minMax"/>
          <c:min val="31"/>
        </c:scaling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 sz="1800" dirty="0" smtClean="0"/>
                  <a:t>%</a:t>
                </a:r>
                <a:endParaRPr lang="en-GB" sz="1800" dirty="0"/>
              </a:p>
            </c:rich>
          </c:tx>
          <c:layout>
            <c:manualLayout>
              <c:xMode val="edge"/>
              <c:yMode val="edge"/>
              <c:x val="1.1679869971437409E-2"/>
              <c:y val="1.9726337448559704E-3"/>
            </c:manualLayout>
          </c:layout>
        </c:title>
        <c:numFmt formatCode="0" sourceLinked="0"/>
        <c:tickLblPos val="nextTo"/>
        <c:spPr>
          <a:ln>
            <a:solidFill>
              <a:srgbClr val="FFFFFF">
                <a:lumMod val="65000"/>
              </a:srgbClr>
            </a:solidFill>
          </a:ln>
        </c:spPr>
        <c:crossAx val="82014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678717436042488E-2"/>
          <c:y val="0.88816790123456768"/>
          <c:w val="0.87598646006015568"/>
          <c:h val="9.3539917695473471E-2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txPr>
    <a:bodyPr/>
    <a:lstStyle/>
    <a:p>
      <a:pPr>
        <a:defRPr sz="1200" b="0">
          <a:solidFill>
            <a:schemeClr val="accent1"/>
          </a:solidFill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Alta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100</c:v>
                </c:pt>
                <c:pt idx="1">
                  <c:v>65.099999999999994</c:v>
                </c:pt>
                <c:pt idx="2">
                  <c:v>63.1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Medio-alta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100</c:v>
                </c:pt>
                <c:pt idx="1">
                  <c:v>91.2</c:v>
                </c:pt>
                <c:pt idx="2">
                  <c:v>95.2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Medio-bassa</c:v>
                </c:pt>
              </c:strCache>
            </c:strRef>
          </c:tx>
          <c:marker>
            <c:symbol val="triangle"/>
            <c:size val="7"/>
            <c:spPr>
              <a:solidFill>
                <a:srgbClr val="FFFFFF"/>
              </a:solidFill>
            </c:spPr>
          </c:marker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Foglio1!$D$2:$D$4</c:f>
              <c:numCache>
                <c:formatCode>General</c:formatCode>
                <c:ptCount val="3"/>
                <c:pt idx="0">
                  <c:v>100</c:v>
                </c:pt>
                <c:pt idx="1">
                  <c:v>87.4</c:v>
                </c:pt>
                <c:pt idx="2">
                  <c:v>73.599999999999994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Bassa</c:v>
                </c:pt>
              </c:strCache>
            </c:strRef>
          </c:tx>
          <c:marker>
            <c:symbol val="x"/>
            <c:size val="7"/>
            <c:spPr>
              <a:ln>
                <a:solidFill>
                  <a:srgbClr val="003366"/>
                </a:solidFill>
              </a:ln>
            </c:spPr>
          </c:marker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Foglio1!$E$2:$E$4</c:f>
              <c:numCache>
                <c:formatCode>General</c:formatCode>
                <c:ptCount val="3"/>
                <c:pt idx="0">
                  <c:v>100</c:v>
                </c:pt>
                <c:pt idx="1">
                  <c:v>80.3</c:v>
                </c:pt>
                <c:pt idx="2">
                  <c:v>73.5</c:v>
                </c:pt>
              </c:numCache>
            </c:numRef>
          </c:val>
        </c:ser>
        <c:marker val="1"/>
        <c:axId val="88150016"/>
        <c:axId val="88151936"/>
      </c:lineChart>
      <c:catAx>
        <c:axId val="88150016"/>
        <c:scaling>
          <c:orientation val="minMax"/>
        </c:scaling>
        <c:axPos val="b"/>
        <c:numFmt formatCode="General" sourceLinked="1"/>
        <c:tickLblPos val="nextTo"/>
        <c:crossAx val="88151936"/>
        <c:crosses val="autoZero"/>
        <c:auto val="1"/>
        <c:lblAlgn val="ctr"/>
        <c:lblOffset val="100"/>
      </c:catAx>
      <c:valAx>
        <c:axId val="88151936"/>
        <c:scaling>
          <c:orientation val="minMax"/>
          <c:min val="60"/>
        </c:scaling>
        <c:axPos val="l"/>
        <c:majorGridlines/>
        <c:numFmt formatCode="General" sourceLinked="1"/>
        <c:tickLblPos val="nextTo"/>
        <c:crossAx val="88150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percentStacked"/>
        <c:ser>
          <c:idx val="0"/>
          <c:order val="0"/>
          <c:tx>
            <c:strRef>
              <c:f>Foglio1!$B$1</c:f>
              <c:strCache>
                <c:ptCount val="1"/>
                <c:pt idx="0">
                  <c:v>Consol. MI</c:v>
                </c:pt>
              </c:strCache>
            </c:strRef>
          </c:tx>
          <c:dLbls>
            <c:spPr>
              <a:noFill/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41.2</c:v>
                </c:pt>
                <c:pt idx="1">
                  <c:v>42.5</c:v>
                </c:pt>
                <c:pt idx="2">
                  <c:v>44.6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Ristrutturaz.</c:v>
                </c:pt>
              </c:strCache>
            </c:strRef>
          </c:tx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Foglio1!$C$2:$C$4</c:f>
              <c:numCache>
                <c:formatCode>General</c:formatCode>
                <c:ptCount val="3"/>
                <c:pt idx="0">
                  <c:v>41.6</c:v>
                </c:pt>
                <c:pt idx="1">
                  <c:v>36.1</c:v>
                </c:pt>
                <c:pt idx="2">
                  <c:v>35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Crisi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Foglio1!$D$2:$D$4</c:f>
              <c:numCache>
                <c:formatCode>General</c:formatCode>
                <c:ptCount val="3"/>
                <c:pt idx="0">
                  <c:v>7.2</c:v>
                </c:pt>
                <c:pt idx="1">
                  <c:v>6.3</c:v>
                </c:pt>
                <c:pt idx="2">
                  <c:v>4.2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Espans./Sviluppo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Foglio1!$E$2:$E$4</c:f>
              <c:numCache>
                <c:formatCode>General</c:formatCode>
                <c:ptCount val="3"/>
                <c:pt idx="0">
                  <c:v>10</c:v>
                </c:pt>
                <c:pt idx="1">
                  <c:v>15.1</c:v>
                </c:pt>
                <c:pt idx="2">
                  <c:v>16.2</c:v>
                </c:pt>
              </c:numCache>
            </c:numRef>
          </c:val>
        </c:ser>
        <c:gapWidth val="60"/>
        <c:overlap val="100"/>
        <c:axId val="88347392"/>
        <c:axId val="88348928"/>
      </c:barChart>
      <c:catAx>
        <c:axId val="88347392"/>
        <c:scaling>
          <c:orientation val="minMax"/>
        </c:scaling>
        <c:axPos val="b"/>
        <c:numFmt formatCode="General" sourceLinked="1"/>
        <c:tickLblPos val="nextTo"/>
        <c:crossAx val="88348928"/>
        <c:crosses val="autoZero"/>
        <c:auto val="1"/>
        <c:lblAlgn val="ctr"/>
        <c:lblOffset val="100"/>
      </c:catAx>
      <c:valAx>
        <c:axId val="88348928"/>
        <c:scaling>
          <c:orientation val="minMax"/>
        </c:scaling>
        <c:axPos val="l"/>
        <c:majorGridlines/>
        <c:numFmt formatCode="0%" sourceLinked="1"/>
        <c:tickLblPos val="nextTo"/>
        <c:crossAx val="8834739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3.0791495728313679E-2"/>
          <c:y val="2.8739386022207731E-2"/>
          <c:w val="0.5797743294143427"/>
          <c:h val="0.84589599716103492"/>
        </c:manualLayout>
      </c:layout>
      <c:barChart>
        <c:barDir val="col"/>
        <c:grouping val="percentStacked"/>
        <c:ser>
          <c:idx val="0"/>
          <c:order val="0"/>
          <c:tx>
            <c:strRef>
              <c:f>Foglio1!$B$1</c:f>
              <c:strCache>
                <c:ptCount val="1"/>
                <c:pt idx="0">
                  <c:v>Consol. MI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Val val="1"/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36.4</c:v>
                </c:pt>
                <c:pt idx="1">
                  <c:v>36.4</c:v>
                </c:pt>
                <c:pt idx="2">
                  <c:v>37.200000000000003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Ristrutturaz.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Foglio1!$C$2:$C$4</c:f>
              <c:numCache>
                <c:formatCode>General</c:formatCode>
                <c:ptCount val="3"/>
                <c:pt idx="0">
                  <c:v>22.5</c:v>
                </c:pt>
                <c:pt idx="1">
                  <c:v>22.5</c:v>
                </c:pt>
                <c:pt idx="2">
                  <c:v>22.4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Crisi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Foglio1!$D$2:$D$4</c:f>
              <c:numCache>
                <c:formatCode>General</c:formatCode>
                <c:ptCount val="3"/>
                <c:pt idx="0">
                  <c:v>33.200000000000003</c:v>
                </c:pt>
                <c:pt idx="1">
                  <c:v>30.9</c:v>
                </c:pt>
                <c:pt idx="2">
                  <c:v>29.5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Espans./Sviluppo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2009</c:v>
                </c:pt>
              </c:numCache>
            </c:numRef>
          </c:cat>
          <c:val>
            <c:numRef>
              <c:f>Foglio1!$E$2:$E$4</c:f>
              <c:numCache>
                <c:formatCode>General</c:formatCode>
                <c:ptCount val="3"/>
                <c:pt idx="0">
                  <c:v>7.9</c:v>
                </c:pt>
                <c:pt idx="1">
                  <c:v>10.200000000000001</c:v>
                </c:pt>
                <c:pt idx="2">
                  <c:v>10.9</c:v>
                </c:pt>
              </c:numCache>
            </c:numRef>
          </c:val>
        </c:ser>
        <c:gapWidth val="60"/>
        <c:overlap val="100"/>
        <c:axId val="88474368"/>
        <c:axId val="88475904"/>
      </c:barChart>
      <c:catAx>
        <c:axId val="88474368"/>
        <c:scaling>
          <c:orientation val="minMax"/>
        </c:scaling>
        <c:axPos val="b"/>
        <c:numFmt formatCode="General" sourceLinked="1"/>
        <c:tickLblPos val="nextTo"/>
        <c:crossAx val="88475904"/>
        <c:crosses val="autoZero"/>
        <c:auto val="1"/>
        <c:lblAlgn val="ctr"/>
        <c:lblOffset val="100"/>
      </c:catAx>
      <c:valAx>
        <c:axId val="88475904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884743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>
        <c:manualLayout>
          <c:layoutTarget val="inner"/>
          <c:xMode val="edge"/>
          <c:yMode val="edge"/>
          <c:x val="0.13448180706122922"/>
          <c:y val="2.8739386022207745E-2"/>
          <c:w val="0.85182406285043943"/>
          <c:h val="0.6365064262460336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Distretto</c:v>
                </c:pt>
              </c:strCache>
            </c:strRef>
          </c:tx>
          <c:dLbls>
            <c:delete val="1"/>
          </c:dLbls>
          <c:cat>
            <c:strRef>
              <c:f>Foglio1!$A$2:$A$11</c:f>
              <c:strCache>
                <c:ptCount val="10"/>
                <c:pt idx="0">
                  <c:v>LeccheseM</c:v>
                </c:pt>
                <c:pt idx="1">
                  <c:v>ValSeriana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  <c:pt idx="9">
                  <c:v>Media65</c:v>
                </c:pt>
              </c:strCache>
            </c:strRef>
          </c:cat>
          <c:val>
            <c:numRef>
              <c:f>Foglio1!$B$2:$B$11</c:f>
              <c:numCache>
                <c:formatCode>General</c:formatCode>
                <c:ptCount val="10"/>
                <c:pt idx="0">
                  <c:v>33.800000000000004</c:v>
                </c:pt>
                <c:pt idx="1">
                  <c:v>20.100000000000001</c:v>
                </c:pt>
                <c:pt idx="2">
                  <c:v>18.399999999999999</c:v>
                </c:pt>
                <c:pt idx="3">
                  <c:v>14.8</c:v>
                </c:pt>
                <c:pt idx="4">
                  <c:v>12.5</c:v>
                </c:pt>
                <c:pt idx="5">
                  <c:v>9.9</c:v>
                </c:pt>
                <c:pt idx="6">
                  <c:v>6.2</c:v>
                </c:pt>
                <c:pt idx="7">
                  <c:v>5.5</c:v>
                </c:pt>
                <c:pt idx="8">
                  <c:v>4.9000000000000004</c:v>
                </c:pt>
                <c:pt idx="9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Area</c:v>
                </c:pt>
              </c:strCache>
            </c:strRef>
          </c:tx>
          <c:spPr>
            <a:solidFill>
              <a:schemeClr val="tx1">
                <a:lumMod val="20000"/>
                <a:lumOff val="80000"/>
              </a:schemeClr>
            </a:solidFill>
          </c:spPr>
          <c:dLbls>
            <c:delete val="1"/>
          </c:dLbls>
          <c:cat>
            <c:strRef>
              <c:f>Foglio1!$A$2:$A$11</c:f>
              <c:strCache>
                <c:ptCount val="10"/>
                <c:pt idx="0">
                  <c:v>LeccheseM</c:v>
                </c:pt>
                <c:pt idx="1">
                  <c:v>ValSeriana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  <c:pt idx="9">
                  <c:v>Media65</c:v>
                </c:pt>
              </c:strCache>
            </c:strRef>
          </c:cat>
          <c:val>
            <c:numRef>
              <c:f>Foglio1!$C$2:$C$11</c:f>
              <c:numCache>
                <c:formatCode>General</c:formatCode>
                <c:ptCount val="10"/>
                <c:pt idx="0">
                  <c:v>11.8</c:v>
                </c:pt>
                <c:pt idx="1">
                  <c:v>12.9</c:v>
                </c:pt>
                <c:pt idx="2">
                  <c:v>11.5</c:v>
                </c:pt>
                <c:pt idx="3">
                  <c:v>11.7</c:v>
                </c:pt>
                <c:pt idx="4">
                  <c:v>12.7</c:v>
                </c:pt>
                <c:pt idx="5">
                  <c:v>9.9</c:v>
                </c:pt>
                <c:pt idx="6">
                  <c:v>7.6</c:v>
                </c:pt>
                <c:pt idx="7">
                  <c:v>11.5</c:v>
                </c:pt>
                <c:pt idx="8">
                  <c:v>5.3</c:v>
                </c:pt>
                <c:pt idx="9">
                  <c:v>9.3000000000000007</c:v>
                </c:pt>
              </c:numCache>
            </c:numRef>
          </c:val>
        </c:ser>
        <c:dLbls>
          <c:showVal val="1"/>
        </c:dLbls>
        <c:axId val="89082880"/>
        <c:axId val="89264896"/>
      </c:barChart>
      <c:catAx>
        <c:axId val="8908288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 sz="1600"/>
            </a:pPr>
            <a:endParaRPr lang="en-US"/>
          </a:p>
        </c:txPr>
        <c:crossAx val="89264896"/>
        <c:crosses val="autoZero"/>
        <c:auto val="1"/>
        <c:lblAlgn val="ctr"/>
        <c:lblOffset val="100"/>
      </c:catAx>
      <c:valAx>
        <c:axId val="89264896"/>
        <c:scaling>
          <c:orientation val="minMax"/>
          <c:max val="3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 sz="1000"/>
            </a:pPr>
            <a:endParaRPr lang="en-US"/>
          </a:p>
        </c:txPr>
        <c:crossAx val="890828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settori di specializz.</c:v>
                </c:pt>
              </c:strCache>
            </c:strRef>
          </c:tx>
          <c:cat>
            <c:strRef>
              <c:f>Foglio1!$A$2:$A$12</c:f>
              <c:strCache>
                <c:ptCount val="11"/>
                <c:pt idx="0">
                  <c:v>LeccheseM</c:v>
                </c:pt>
                <c:pt idx="1">
                  <c:v>Val 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  <c:pt idx="9">
                  <c:v> </c:v>
                </c:pt>
                <c:pt idx="10">
                  <c:v>Mediana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94.7</c:v>
                </c:pt>
                <c:pt idx="1">
                  <c:v>95.2</c:v>
                </c:pt>
                <c:pt idx="2">
                  <c:v>77.3</c:v>
                </c:pt>
                <c:pt idx="3">
                  <c:v>77.8</c:v>
                </c:pt>
                <c:pt idx="4">
                  <c:v>88.3</c:v>
                </c:pt>
                <c:pt idx="5">
                  <c:v>84.2</c:v>
                </c:pt>
                <c:pt idx="6">
                  <c:v>78.8</c:v>
                </c:pt>
                <c:pt idx="7">
                  <c:v>70.5</c:v>
                </c:pt>
                <c:pt idx="8">
                  <c:v>70.5</c:v>
                </c:pt>
                <c:pt idx="10">
                  <c:v>83.5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totale manifattura</c:v>
                </c:pt>
              </c:strCache>
            </c:strRef>
          </c:tx>
          <c:spPr>
            <a:solidFill>
              <a:srgbClr val="003366">
                <a:lumMod val="20000"/>
                <a:lumOff val="80000"/>
              </a:srgbClr>
            </a:solidFill>
          </c:spPr>
          <c:cat>
            <c:strRef>
              <c:f>Foglio1!$A$2:$A$12</c:f>
              <c:strCache>
                <c:ptCount val="11"/>
                <c:pt idx="0">
                  <c:v>LeccheseM</c:v>
                </c:pt>
                <c:pt idx="1">
                  <c:v>Val 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  <c:pt idx="9">
                  <c:v> </c:v>
                </c:pt>
                <c:pt idx="10">
                  <c:v>Mediana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84.7</c:v>
                </c:pt>
                <c:pt idx="1">
                  <c:v>86.7</c:v>
                </c:pt>
                <c:pt idx="2">
                  <c:v>82.7</c:v>
                </c:pt>
                <c:pt idx="3">
                  <c:v>82.1</c:v>
                </c:pt>
                <c:pt idx="4">
                  <c:v>84.7</c:v>
                </c:pt>
                <c:pt idx="5">
                  <c:v>87.1</c:v>
                </c:pt>
                <c:pt idx="6">
                  <c:v>79.3</c:v>
                </c:pt>
                <c:pt idx="7">
                  <c:v>82.7</c:v>
                </c:pt>
                <c:pt idx="8">
                  <c:v>73.7</c:v>
                </c:pt>
                <c:pt idx="10">
                  <c:v>80.8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manif + servizi</c:v>
                </c:pt>
              </c:strCache>
            </c:strRef>
          </c:tx>
          <c:cat>
            <c:strRef>
              <c:f>Foglio1!$A$2:$A$12</c:f>
              <c:strCache>
                <c:ptCount val="11"/>
                <c:pt idx="0">
                  <c:v>LeccheseM</c:v>
                </c:pt>
                <c:pt idx="1">
                  <c:v>Val 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  <c:pt idx="9">
                  <c:v> </c:v>
                </c:pt>
                <c:pt idx="10">
                  <c:v>Mediana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108</c:v>
                </c:pt>
                <c:pt idx="1">
                  <c:v>110.3</c:v>
                </c:pt>
                <c:pt idx="2">
                  <c:v>102.7</c:v>
                </c:pt>
                <c:pt idx="3">
                  <c:v>100.8</c:v>
                </c:pt>
                <c:pt idx="4">
                  <c:v>104</c:v>
                </c:pt>
                <c:pt idx="5">
                  <c:v>106.9</c:v>
                </c:pt>
                <c:pt idx="6">
                  <c:v>106.6</c:v>
                </c:pt>
                <c:pt idx="7">
                  <c:v>102.7</c:v>
                </c:pt>
                <c:pt idx="8">
                  <c:v>100.1</c:v>
                </c:pt>
                <c:pt idx="10">
                  <c:v>106.3</c:v>
                </c:pt>
              </c:numCache>
            </c:numRef>
          </c:val>
        </c:ser>
        <c:axId val="89621248"/>
        <c:axId val="89622784"/>
      </c:barChart>
      <c:catAx>
        <c:axId val="8962124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9622784"/>
        <c:crosses val="autoZero"/>
        <c:auto val="1"/>
        <c:lblAlgn val="ctr"/>
        <c:lblOffset val="100"/>
      </c:catAx>
      <c:valAx>
        <c:axId val="89622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96212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Beni distrettuali</c:v>
                </c:pt>
              </c:strCache>
            </c:strRef>
          </c:tx>
          <c:cat>
            <c:strRef>
              <c:f>Foglio1!$A$2:$A$10</c:f>
              <c:strCache>
                <c:ptCount val="9"/>
                <c:pt idx="0">
                  <c:v>LeccheseM</c:v>
                </c:pt>
                <c:pt idx="1">
                  <c:v>Val 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199.4</c:v>
                </c:pt>
                <c:pt idx="1">
                  <c:v>143.4</c:v>
                </c:pt>
                <c:pt idx="2">
                  <c:v>119.4</c:v>
                </c:pt>
                <c:pt idx="3">
                  <c:v>66.400000000000006</c:v>
                </c:pt>
                <c:pt idx="4">
                  <c:v>123.6</c:v>
                </c:pt>
                <c:pt idx="5">
                  <c:v>64.8</c:v>
                </c:pt>
                <c:pt idx="6">
                  <c:v>125.1</c:v>
                </c:pt>
                <c:pt idx="7">
                  <c:v>94.5</c:v>
                </c:pt>
                <c:pt idx="8">
                  <c:v>66.599999999999994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Medie imprese distrettuali (al 2009)</c:v>
                </c:pt>
              </c:strCache>
            </c:strRef>
          </c:tx>
          <c:spPr>
            <a:solidFill>
              <a:srgbClr val="003366">
                <a:lumMod val="20000"/>
                <a:lumOff val="80000"/>
              </a:srgbClr>
            </a:solidFill>
          </c:spPr>
          <c:cat>
            <c:strRef>
              <c:f>Foglio1!$A$2:$A$10</c:f>
              <c:strCache>
                <c:ptCount val="9"/>
                <c:pt idx="0">
                  <c:v>LeccheseM</c:v>
                </c:pt>
                <c:pt idx="1">
                  <c:v>Val 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</c:strCache>
            </c:strRef>
          </c:cat>
          <c:val>
            <c:numRef>
              <c:f>Foglio1!$C$2:$C$10</c:f>
              <c:numCache>
                <c:formatCode>General</c:formatCode>
                <c:ptCount val="9"/>
                <c:pt idx="0">
                  <c:v>137.30000000000001</c:v>
                </c:pt>
                <c:pt idx="1">
                  <c:v>45.9</c:v>
                </c:pt>
                <c:pt idx="3">
                  <c:v>53.9</c:v>
                </c:pt>
                <c:pt idx="4">
                  <c:v>95.9</c:v>
                </c:pt>
                <c:pt idx="5">
                  <c:v>94</c:v>
                </c:pt>
                <c:pt idx="6">
                  <c:v>45</c:v>
                </c:pt>
                <c:pt idx="7">
                  <c:v>164.8</c:v>
                </c:pt>
                <c:pt idx="8">
                  <c:v>26.7</c:v>
                </c:pt>
              </c:numCache>
            </c:numRef>
          </c:val>
        </c:ser>
        <c:axId val="90073728"/>
        <c:axId val="89932160"/>
      </c:barChart>
      <c:catAx>
        <c:axId val="9007372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9932160"/>
        <c:crosses val="autoZero"/>
        <c:auto val="1"/>
        <c:lblAlgn val="ctr"/>
        <c:lblOffset val="100"/>
      </c:catAx>
      <c:valAx>
        <c:axId val="89932160"/>
        <c:scaling>
          <c:orientation val="minMax"/>
          <c:max val="2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00737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Specializzate</c:v>
                </c:pt>
              </c:strCache>
            </c:strRef>
          </c:tx>
          <c:cat>
            <c:strRef>
              <c:f>Foglio1!$A$2:$A$12</c:f>
              <c:strCache>
                <c:ptCount val="11"/>
                <c:pt idx="0">
                  <c:v>LeccheseM</c:v>
                </c:pt>
                <c:pt idx="1">
                  <c:v>Val 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  <c:pt idx="9">
                  <c:v> </c:v>
                </c:pt>
                <c:pt idx="10">
                  <c:v>Mediana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114.7</c:v>
                </c:pt>
                <c:pt idx="1">
                  <c:v>75.900000000000006</c:v>
                </c:pt>
                <c:pt idx="2">
                  <c:v>44.3</c:v>
                </c:pt>
                <c:pt idx="3">
                  <c:v>74.8</c:v>
                </c:pt>
                <c:pt idx="4">
                  <c:v>75.099999999999994</c:v>
                </c:pt>
                <c:pt idx="5">
                  <c:v>67</c:v>
                </c:pt>
                <c:pt idx="6">
                  <c:v>82.9</c:v>
                </c:pt>
                <c:pt idx="7">
                  <c:v>69.599999999999994</c:v>
                </c:pt>
                <c:pt idx="8">
                  <c:v>82.1</c:v>
                </c:pt>
                <c:pt idx="10">
                  <c:v>76.3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Manifatturiere</c:v>
                </c:pt>
              </c:strCache>
            </c:strRef>
          </c:tx>
          <c:spPr>
            <a:solidFill>
              <a:srgbClr val="003366">
                <a:lumMod val="20000"/>
                <a:lumOff val="80000"/>
              </a:srgbClr>
            </a:solidFill>
          </c:spPr>
          <c:cat>
            <c:strRef>
              <c:f>Foglio1!$A$2:$A$12</c:f>
              <c:strCache>
                <c:ptCount val="11"/>
                <c:pt idx="0">
                  <c:v>LeccheseM</c:v>
                </c:pt>
                <c:pt idx="1">
                  <c:v>Val 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  <c:pt idx="9">
                  <c:v> </c:v>
                </c:pt>
                <c:pt idx="10">
                  <c:v>Mediana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78.599999999999994</c:v>
                </c:pt>
                <c:pt idx="1">
                  <c:v>80.900000000000006</c:v>
                </c:pt>
                <c:pt idx="2">
                  <c:v>72.599999999999994</c:v>
                </c:pt>
                <c:pt idx="3">
                  <c:v>78</c:v>
                </c:pt>
                <c:pt idx="4">
                  <c:v>78.400000000000006</c:v>
                </c:pt>
                <c:pt idx="5">
                  <c:v>74.7</c:v>
                </c:pt>
                <c:pt idx="6">
                  <c:v>74.2</c:v>
                </c:pt>
                <c:pt idx="7">
                  <c:v>72.599999999999994</c:v>
                </c:pt>
                <c:pt idx="8">
                  <c:v>80.099999999999994</c:v>
                </c:pt>
                <c:pt idx="10">
                  <c:v>72.599999999999994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Manif + servizi</c:v>
                </c:pt>
              </c:strCache>
            </c:strRef>
          </c:tx>
          <c:cat>
            <c:strRef>
              <c:f>Foglio1!$A$2:$A$12</c:f>
              <c:strCache>
                <c:ptCount val="11"/>
                <c:pt idx="0">
                  <c:v>LeccheseM</c:v>
                </c:pt>
                <c:pt idx="1">
                  <c:v>Val Seriana</c:v>
                </c:pt>
                <c:pt idx="2">
                  <c:v>Mirandola</c:v>
                </c:pt>
                <c:pt idx="3">
                  <c:v>Arzignano</c:v>
                </c:pt>
                <c:pt idx="4">
                  <c:v>Mobile FV</c:v>
                </c:pt>
                <c:pt idx="5">
                  <c:v>Mobile PS</c:v>
                </c:pt>
                <c:pt idx="6">
                  <c:v>SantaCroce</c:v>
                </c:pt>
                <c:pt idx="7">
                  <c:v>Carpi</c:v>
                </c:pt>
                <c:pt idx="8">
                  <c:v>Prato</c:v>
                </c:pt>
                <c:pt idx="9">
                  <c:v> </c:v>
                </c:pt>
                <c:pt idx="10">
                  <c:v>Mediana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111.6</c:v>
                </c:pt>
                <c:pt idx="1">
                  <c:v>112.7</c:v>
                </c:pt>
                <c:pt idx="2">
                  <c:v>103.8</c:v>
                </c:pt>
                <c:pt idx="3">
                  <c:v>106.9</c:v>
                </c:pt>
                <c:pt idx="4">
                  <c:v>107.5</c:v>
                </c:pt>
                <c:pt idx="5">
                  <c:v>102.6</c:v>
                </c:pt>
                <c:pt idx="6">
                  <c:v>107</c:v>
                </c:pt>
                <c:pt idx="7">
                  <c:v>103.8</c:v>
                </c:pt>
                <c:pt idx="8">
                  <c:v>106.6</c:v>
                </c:pt>
                <c:pt idx="10">
                  <c:v>108.7</c:v>
                </c:pt>
              </c:numCache>
            </c:numRef>
          </c:val>
        </c:ser>
        <c:axId val="90093056"/>
        <c:axId val="90094592"/>
      </c:barChart>
      <c:catAx>
        <c:axId val="900930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0094592"/>
        <c:crosses val="autoZero"/>
        <c:auto val="1"/>
        <c:lblAlgn val="ctr"/>
        <c:lblOffset val="100"/>
      </c:catAx>
      <c:valAx>
        <c:axId val="90094592"/>
        <c:scaling>
          <c:orientation val="minMax"/>
          <c:max val="1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900930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% </a:t>
            </a:r>
            <a:r>
              <a:rPr lang="en-GB" dirty="0" err="1" smtClean="0"/>
              <a:t>calcolate</a:t>
            </a:r>
            <a:r>
              <a:rPr lang="en-GB" dirty="0" smtClean="0"/>
              <a:t> sui </a:t>
            </a:r>
            <a:r>
              <a:rPr lang="en-GB" dirty="0" err="1" smtClean="0"/>
              <a:t>dati</a:t>
            </a:r>
            <a:r>
              <a:rPr lang="en-GB" baseline="0" dirty="0" smtClean="0"/>
              <a:t> </a:t>
            </a:r>
            <a:r>
              <a:rPr lang="en-GB" dirty="0" smtClean="0"/>
              <a:t>a </a:t>
            </a:r>
            <a:r>
              <a:rPr lang="en-GB" dirty="0" err="1"/>
              <a:t>prezzi</a:t>
            </a:r>
            <a:r>
              <a:rPr lang="en-GB" dirty="0"/>
              <a:t> </a:t>
            </a:r>
            <a:r>
              <a:rPr lang="en-GB" dirty="0" err="1"/>
              <a:t>correnti</a:t>
            </a:r>
            <a:endParaRPr lang="en-GB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958369179844923E-2"/>
          <c:y val="8.5544444444444728E-2"/>
          <c:w val="0.90142071780468891"/>
          <c:h val="0.70508703703703701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 prezzi correnti</c:v>
                </c:pt>
              </c:strCache>
            </c:strRef>
          </c:tx>
          <c:spPr>
            <a:ln>
              <a:solidFill>
                <a:srgbClr val="003366"/>
              </a:solidFill>
              <a:prstDash val="solid"/>
            </a:ln>
          </c:spPr>
          <c:marker>
            <c:symbol val="circle"/>
            <c:size val="5"/>
            <c:spPr>
              <a:solidFill>
                <a:srgbClr val="FFFFFF"/>
              </a:solidFill>
            </c:spPr>
          </c:marker>
          <c:dLbls>
            <c:numFmt formatCode="#,##0.0" sourceLinked="0"/>
            <c:spPr>
              <a:noFill/>
            </c:spPr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Sheet1!$A$2:$A$15</c:f>
              <c:strCache>
                <c:ptCount val="1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2012 -I trim</c:v>
                </c:pt>
              </c:strCache>
            </c:strRef>
          </c:cat>
          <c:val>
            <c:numRef>
              <c:f>Sheet1!$B$2:$B$15</c:f>
              <c:numCache>
                <c:formatCode>0.0</c:formatCode>
                <c:ptCount val="14"/>
                <c:pt idx="0">
                  <c:v>26.3</c:v>
                </c:pt>
                <c:pt idx="1">
                  <c:v>26</c:v>
                </c:pt>
                <c:pt idx="2">
                  <c:v>26.6</c:v>
                </c:pt>
                <c:pt idx="3">
                  <c:v>27.4</c:v>
                </c:pt>
                <c:pt idx="4">
                  <c:v>27.7</c:v>
                </c:pt>
                <c:pt idx="5">
                  <c:v>27.8</c:v>
                </c:pt>
                <c:pt idx="6">
                  <c:v>27.6</c:v>
                </c:pt>
                <c:pt idx="7">
                  <c:v>27.6</c:v>
                </c:pt>
                <c:pt idx="8">
                  <c:v>28.1</c:v>
                </c:pt>
                <c:pt idx="9">
                  <c:v>29</c:v>
                </c:pt>
                <c:pt idx="10">
                  <c:v>29.2</c:v>
                </c:pt>
                <c:pt idx="11">
                  <c:v>27.9</c:v>
                </c:pt>
                <c:pt idx="12">
                  <c:v>26.4</c:v>
                </c:pt>
                <c:pt idx="13">
                  <c:v>24.9</c:v>
                </c:pt>
              </c:numCache>
            </c:numRef>
          </c:val>
        </c:ser>
        <c:marker val="1"/>
        <c:axId val="33835648"/>
        <c:axId val="84136320"/>
      </c:lineChart>
      <c:catAx>
        <c:axId val="33835648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FFFFFF">
                <a:lumMod val="65000"/>
              </a:srgbClr>
            </a:solidFill>
          </a:ln>
        </c:spPr>
        <c:crossAx val="84136320"/>
        <c:crosses val="autoZero"/>
        <c:auto val="1"/>
        <c:lblAlgn val="ctr"/>
        <c:lblOffset val="100"/>
      </c:catAx>
      <c:valAx>
        <c:axId val="84136320"/>
        <c:scaling>
          <c:orientation val="minMax"/>
          <c:max val="30"/>
          <c:min val="23"/>
        </c:scaling>
        <c:delete val="1"/>
        <c:axPos val="l"/>
        <c:numFmt formatCode="0" sourceLinked="0"/>
        <c:tickLblPos val="none"/>
        <c:crossAx val="338356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0">
          <a:solidFill>
            <a:schemeClr val="accent1"/>
          </a:solidFill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3.797214897695509E-2"/>
          <c:y val="4.3733744855967135E-2"/>
          <c:w val="0.91303229659134766"/>
          <c:h val="0.7808689300411522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PGI</c:v>
                </c:pt>
              </c:strCache>
            </c:strRef>
          </c:tx>
          <c:spPr>
            <a:ln>
              <a:solidFill>
                <a:srgbClr val="003366"/>
              </a:solidFill>
              <a:prstDash val="solid"/>
            </a:ln>
          </c:spPr>
          <c:dLbls>
            <c:numFmt formatCode="#,##0.0" sourceLinked="0"/>
            <c:spPr>
              <a:noFill/>
            </c:spPr>
            <c:txPr>
              <a:bodyPr/>
              <a:lstStyle/>
              <a:p>
                <a:pPr>
                  <a:defRPr b="0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Sheet1!$A$2:$A$8</c:f>
              <c:strCache>
                <c:ptCount val="7"/>
                <c:pt idx="0">
                  <c:v>2001</c:v>
                </c:pt>
                <c:pt idx="1">
                  <c:v> </c:v>
                </c:pt>
                <c:pt idx="2">
                  <c:v>2007</c:v>
                </c:pt>
                <c:pt idx="4">
                  <c:v>2009</c:v>
                </c:pt>
                <c:pt idx="6">
                  <c:v>2011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 formatCode="0.0">
                  <c:v>-8.1</c:v>
                </c:pt>
                <c:pt idx="2" formatCode="0.0">
                  <c:v>-15.8</c:v>
                </c:pt>
                <c:pt idx="4" formatCode="0.0">
                  <c:v>-12</c:v>
                </c:pt>
                <c:pt idx="6" formatCode="0.0">
                  <c:v>-19.8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PDI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Sheet1!$A$2:$A$8</c:f>
              <c:strCache>
                <c:ptCount val="7"/>
                <c:pt idx="0">
                  <c:v>2001</c:v>
                </c:pt>
                <c:pt idx="1">
                  <c:v> </c:v>
                </c:pt>
                <c:pt idx="2">
                  <c:v>2007</c:v>
                </c:pt>
                <c:pt idx="4">
                  <c:v>2009</c:v>
                </c:pt>
                <c:pt idx="6">
                  <c:v>2011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 formatCode="0.0">
                  <c:v>49.9</c:v>
                </c:pt>
                <c:pt idx="2" formatCode="0.0">
                  <c:v>58.9</c:v>
                </c:pt>
                <c:pt idx="4" formatCode="0.0">
                  <c:v>49.6</c:v>
                </c:pt>
                <c:pt idx="6" formatCode="0.0">
                  <c:v>48.5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Milano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2001</c:v>
                </c:pt>
                <c:pt idx="1">
                  <c:v> </c:v>
                </c:pt>
                <c:pt idx="2">
                  <c:v>2007</c:v>
                </c:pt>
                <c:pt idx="4">
                  <c:v>2009</c:v>
                </c:pt>
                <c:pt idx="6">
                  <c:v>2011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-30.2</c:v>
                </c:pt>
                <c:pt idx="2">
                  <c:v>-34.1</c:v>
                </c:pt>
                <c:pt idx="4">
                  <c:v>-26.2</c:v>
                </c:pt>
                <c:pt idx="6">
                  <c:v>-28.1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</c:v>
                </c:pt>
              </c:strCache>
            </c:strRef>
          </c:tx>
          <c:dLbls>
            <c:numFmt formatCode="#,##0.0" sourceLinked="0"/>
            <c:dLblPos val="outEnd"/>
            <c:showVal val="1"/>
          </c:dLbls>
          <c:cat>
            <c:strRef>
              <c:f>Sheet1!$A$2:$A$8</c:f>
              <c:strCache>
                <c:ptCount val="7"/>
                <c:pt idx="0">
                  <c:v>2001</c:v>
                </c:pt>
                <c:pt idx="1">
                  <c:v> </c:v>
                </c:pt>
                <c:pt idx="2">
                  <c:v>2007</c:v>
                </c:pt>
                <c:pt idx="4">
                  <c:v>2009</c:v>
                </c:pt>
                <c:pt idx="6">
                  <c:v>2011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-3</c:v>
                </c:pt>
                <c:pt idx="2">
                  <c:v>-3.5</c:v>
                </c:pt>
                <c:pt idx="4">
                  <c:v>-1.8</c:v>
                </c:pt>
                <c:pt idx="6">
                  <c:v>-6.6</c:v>
                </c:pt>
              </c:numCache>
            </c:numRef>
          </c:val>
        </c:ser>
        <c:dLbls>
          <c:showVal val="1"/>
        </c:dLbls>
        <c:gapWidth val="8"/>
        <c:axId val="84209664"/>
        <c:axId val="84211200"/>
      </c:barChart>
      <c:catAx>
        <c:axId val="84209664"/>
        <c:scaling>
          <c:orientation val="minMax"/>
        </c:scaling>
        <c:axPos val="b"/>
        <c:numFmt formatCode="General" sourceLinked="1"/>
        <c:tickLblPos val="low"/>
        <c:spPr>
          <a:ln>
            <a:solidFill>
              <a:srgbClr val="FFFFFF">
                <a:lumMod val="65000"/>
              </a:srgbClr>
            </a:solidFill>
          </a:ln>
        </c:spPr>
        <c:crossAx val="84211200"/>
        <c:crosses val="autoZero"/>
        <c:auto val="1"/>
        <c:lblAlgn val="ctr"/>
        <c:lblOffset val="100"/>
      </c:catAx>
      <c:valAx>
        <c:axId val="84211200"/>
        <c:scaling>
          <c:orientation val="minMax"/>
          <c:max val="60"/>
          <c:min val="-40"/>
        </c:scaling>
        <c:delete val="1"/>
        <c:axPos val="l"/>
        <c:numFmt formatCode="0" sourceLinked="0"/>
        <c:tickLblPos val="none"/>
        <c:crossAx val="842096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013084881671814"/>
          <c:y val="0.93259176954732459"/>
          <c:w val="0.43789056765241779"/>
          <c:h val="5.1729218106995885E-2"/>
        </c:manualLayout>
      </c:layout>
    </c:legend>
    <c:plotVisOnly val="1"/>
    <c:dispBlanksAs val="gap"/>
  </c:chart>
  <c:txPr>
    <a:bodyPr/>
    <a:lstStyle/>
    <a:p>
      <a:pPr>
        <a:defRPr sz="1200" b="0">
          <a:solidFill>
            <a:schemeClr val="accent1"/>
          </a:solidFill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9583691798449264E-2"/>
          <c:y val="8.5544444444444728E-2"/>
          <c:w val="0.90142071780468891"/>
          <c:h val="0.7050870370370370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Beni delle Grandi imprese</c:v>
                </c:pt>
              </c:strCache>
            </c:strRef>
          </c:tx>
          <c:spPr>
            <a:ln>
              <a:solidFill>
                <a:srgbClr val="003366"/>
              </a:solidFill>
              <a:prstDash val="solid"/>
            </a:ln>
          </c:spPr>
          <c:dLbls>
            <c:dLbl>
              <c:idx val="0"/>
              <c:layout>
                <c:manualLayout>
                  <c:x val="0"/>
                  <c:y val="-0.10982983539094641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0"/>
                  <c:y val="-0.10287181069958844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1.6587941428631897E-3"/>
                  <c:y val="-0.1058713991769548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6587941428631897E-3"/>
                  <c:y val="-0.1111594650205761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3.317588285726382E-3"/>
                  <c:y val="-0.11112860082304536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0.11272119341563801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1238232510288067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0"/>
                  <c:y val="-0.11139156378600823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4.9763824285895741E-3"/>
                  <c:y val="-0.10486646090534969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0"/>
                  <c:y val="-0.13143086419753094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3.317588285726382E-3"/>
                  <c:y val="-0.10763415637860094"/>
                </c:manualLayout>
              </c:layout>
              <c:dLblPos val="ctr"/>
              <c:showVal val="1"/>
            </c:dLbl>
            <c:numFmt formatCode="#,##0.0" sourceLinked="0"/>
            <c:spPr>
              <a:noFill/>
            </c:spPr>
            <c:txPr>
              <a:bodyPr/>
              <a:lstStyle/>
              <a:p>
                <a:pPr>
                  <a:defRPr b="0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dLblPos val="inEnd"/>
            <c:showVal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Sheet1!$B$2:$B$12</c:f>
              <c:numCache>
                <c:formatCode>0.0</c:formatCode>
                <c:ptCount val="11"/>
                <c:pt idx="0">
                  <c:v>-20.9</c:v>
                </c:pt>
                <c:pt idx="1">
                  <c:v>-21.2</c:v>
                </c:pt>
                <c:pt idx="2">
                  <c:v>-24</c:v>
                </c:pt>
                <c:pt idx="3">
                  <c:v>-25.8</c:v>
                </c:pt>
                <c:pt idx="4">
                  <c:v>-24.9</c:v>
                </c:pt>
                <c:pt idx="5">
                  <c:v>-29</c:v>
                </c:pt>
                <c:pt idx="6">
                  <c:v>-31</c:v>
                </c:pt>
                <c:pt idx="7">
                  <c:v>-24.1</c:v>
                </c:pt>
                <c:pt idx="8">
                  <c:v>-20.100000000000001</c:v>
                </c:pt>
                <c:pt idx="9">
                  <c:v>-32.700000000000003</c:v>
                </c:pt>
                <c:pt idx="10">
                  <c:v>-24.6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Beni dei DI / 4° capitalismo</c:v>
                </c:pt>
              </c:strCache>
            </c:strRef>
          </c:tx>
          <c:spPr>
            <a:solidFill>
              <a:srgbClr val="003366">
                <a:lumMod val="40000"/>
                <a:lumOff val="60000"/>
              </a:srgbClr>
            </a:solidFill>
          </c:spPr>
          <c:dLbls>
            <c:dLbl>
              <c:idx val="0"/>
              <c:layout>
                <c:manualLayout>
                  <c:x val="0"/>
                  <c:y val="-0.22576707818930056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3.317588285726382E-3"/>
                  <c:y val="-0.22655555555555557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3.317588285726382E-3"/>
                  <c:y val="-0.21512880658436234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0"/>
                  <c:y val="-0.21900987654320991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0"/>
                  <c:y val="-0.225380452674897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 val="0"/>
                  <c:y val="-0.23196748971193451"/>
                </c:manualLayout>
              </c:layout>
              <c:dLblPos val="ctr"/>
              <c:showVal val="1"/>
            </c:dLbl>
            <c:dLbl>
              <c:idx val="6"/>
              <c:layout>
                <c:manualLayout>
                  <c:x val="0"/>
                  <c:y val="-0.26712901234567932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0"/>
                  <c:y val="-0.2671909465020576"/>
                </c:manualLayout>
              </c:layout>
              <c:dLblPos val="ctr"/>
              <c:showVal val="1"/>
            </c:dLbl>
            <c:dLbl>
              <c:idx val="8"/>
              <c:layout>
                <c:manualLayout>
                  <c:x val="0"/>
                  <c:y val="-0.22217983539094638"/>
                </c:manualLayout>
              </c:layout>
              <c:dLblPos val="ctr"/>
              <c:showVal val="1"/>
            </c:dLbl>
            <c:dLbl>
              <c:idx val="9"/>
              <c:layout>
                <c:manualLayout>
                  <c:x val="0"/>
                  <c:y val="-0.21120123456790169"/>
                </c:manualLayout>
              </c:layout>
              <c:dLblPos val="ctr"/>
              <c:showVal val="1"/>
            </c:dLbl>
            <c:dLbl>
              <c:idx val="10"/>
              <c:layout>
                <c:manualLayout>
                  <c:x val="1.2164349857389198E-16"/>
                  <c:y val="-0.25625905349794226"/>
                </c:manualLayout>
              </c:layout>
              <c:dLblPos val="ctr"/>
              <c:showVal val="1"/>
            </c:dLbl>
            <c:dLblPos val="inEnd"/>
            <c:showVal val="1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Sheet1!$C$2:$C$12</c:f>
              <c:numCache>
                <c:formatCode>0.0</c:formatCode>
                <c:ptCount val="11"/>
                <c:pt idx="0">
                  <c:v>65.7</c:v>
                </c:pt>
                <c:pt idx="1">
                  <c:v>63.3</c:v>
                </c:pt>
                <c:pt idx="2">
                  <c:v>60.3</c:v>
                </c:pt>
                <c:pt idx="3">
                  <c:v>63.4</c:v>
                </c:pt>
                <c:pt idx="4">
                  <c:v>62.9</c:v>
                </c:pt>
                <c:pt idx="5">
                  <c:v>68.7</c:v>
                </c:pt>
                <c:pt idx="6">
                  <c:v>78</c:v>
                </c:pt>
                <c:pt idx="7">
                  <c:v>79.8</c:v>
                </c:pt>
                <c:pt idx="8">
                  <c:v>62.7</c:v>
                </c:pt>
                <c:pt idx="9">
                  <c:v>64.3</c:v>
                </c:pt>
                <c:pt idx="10">
                  <c:v>74.3</c:v>
                </c:pt>
              </c:numCache>
            </c:numRef>
          </c:val>
        </c:ser>
        <c:dLbls>
          <c:showVal val="1"/>
        </c:dLbls>
        <c:overlap val="100"/>
        <c:axId val="84572800"/>
        <c:axId val="84586880"/>
      </c:barChart>
      <c:catAx>
        <c:axId val="84572800"/>
        <c:scaling>
          <c:orientation val="minMax"/>
        </c:scaling>
        <c:axPos val="b"/>
        <c:numFmt formatCode="General" sourceLinked="1"/>
        <c:tickLblPos val="low"/>
        <c:spPr>
          <a:ln>
            <a:solidFill>
              <a:srgbClr val="FFFFFF">
                <a:lumMod val="65000"/>
              </a:srgbClr>
            </a:solidFill>
          </a:ln>
        </c:spPr>
        <c:crossAx val="84586880"/>
        <c:crosses val="autoZero"/>
        <c:auto val="1"/>
        <c:lblAlgn val="ctr"/>
        <c:lblOffset val="100"/>
      </c:catAx>
      <c:valAx>
        <c:axId val="84586880"/>
        <c:scaling>
          <c:orientation val="minMax"/>
          <c:max val="80"/>
          <c:min val="-40"/>
        </c:scaling>
        <c:delete val="1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 sz="1800" dirty="0" err="1" smtClean="0"/>
                  <a:t>Mrd</a:t>
                </a:r>
                <a:r>
                  <a:rPr lang="en-GB" sz="1800" dirty="0" smtClean="0"/>
                  <a:t> euro</a:t>
                </a:r>
                <a:endParaRPr lang="en-GB" sz="1800" dirty="0"/>
              </a:p>
            </c:rich>
          </c:tx>
          <c:layout>
            <c:manualLayout>
              <c:xMode val="edge"/>
              <c:yMode val="edge"/>
              <c:x val="1.1679869971437403E-2"/>
              <c:y val="1.9726337448559722E-3"/>
            </c:manualLayout>
          </c:layout>
        </c:title>
        <c:numFmt formatCode="0" sourceLinked="0"/>
        <c:tickLblPos val="none"/>
        <c:crossAx val="84572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0557958267351628"/>
          <c:y val="0.93259176954732459"/>
          <c:w val="0.66321829051728831"/>
          <c:h val="5.1729218106995885E-2"/>
        </c:manualLayout>
      </c:layout>
    </c:legend>
    <c:plotVisOnly val="1"/>
    <c:dispBlanksAs val="gap"/>
  </c:chart>
  <c:txPr>
    <a:bodyPr/>
    <a:lstStyle/>
    <a:p>
      <a:pPr>
        <a:defRPr sz="1200" b="0">
          <a:solidFill>
            <a:schemeClr val="accent1"/>
          </a:solidFill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583691798449243E-2"/>
          <c:y val="0.11808645172785993"/>
          <c:w val="0.92621539977461209"/>
          <c:h val="0.65772008127023762"/>
        </c:manualLayout>
      </c:layout>
      <c:barChart>
        <c:barDir val="col"/>
        <c:grouping val="clustered"/>
        <c:ser>
          <c:idx val="2"/>
          <c:order val="2"/>
          <c:tx>
            <c:strRef>
              <c:f>Sheet1!$D$1</c:f>
              <c:strCache>
                <c:ptCount val="1"/>
                <c:pt idx="0">
                  <c:v>utilizzo capacità</c:v>
                </c:pt>
              </c:strCache>
            </c:strRef>
          </c:tx>
          <c:spPr>
            <a:solidFill>
              <a:srgbClr val="70A0C3"/>
            </a:solidFill>
          </c:spPr>
          <c:cat>
            <c:strRef>
              <c:f>Sheet1!$A$2:$A$45</c:f>
              <c:strCache>
                <c:ptCount val="44"/>
                <c:pt idx="0">
                  <c:v>Dic 2008</c:v>
                </c:pt>
                <c:pt idx="1">
                  <c:v>gen-09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Mag</c:v>
                </c:pt>
                <c:pt idx="6">
                  <c:v>Giu</c:v>
                </c:pt>
                <c:pt idx="7">
                  <c:v>Lug</c:v>
                </c:pt>
                <c:pt idx="8">
                  <c:v>Ago</c:v>
                </c:pt>
                <c:pt idx="9">
                  <c:v>Set</c:v>
                </c:pt>
                <c:pt idx="10">
                  <c:v>Ott</c:v>
                </c:pt>
                <c:pt idx="11">
                  <c:v>Nov</c:v>
                </c:pt>
                <c:pt idx="12">
                  <c:v>Dic 2009</c:v>
                </c:pt>
                <c:pt idx="13">
                  <c:v>Gen 2010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Mag</c:v>
                </c:pt>
                <c:pt idx="18">
                  <c:v>Giu</c:v>
                </c:pt>
                <c:pt idx="19">
                  <c:v>Lug</c:v>
                </c:pt>
                <c:pt idx="20">
                  <c:v>Ago</c:v>
                </c:pt>
                <c:pt idx="21">
                  <c:v>Set</c:v>
                </c:pt>
                <c:pt idx="22">
                  <c:v>Ott</c:v>
                </c:pt>
                <c:pt idx="23">
                  <c:v>Nov</c:v>
                </c:pt>
                <c:pt idx="24">
                  <c:v>Dic 2010</c:v>
                </c:pt>
                <c:pt idx="25">
                  <c:v>Gen 2011</c:v>
                </c:pt>
                <c:pt idx="26">
                  <c:v>Feb</c:v>
                </c:pt>
                <c:pt idx="27">
                  <c:v>Mar</c:v>
                </c:pt>
                <c:pt idx="28">
                  <c:v>Apr</c:v>
                </c:pt>
                <c:pt idx="29">
                  <c:v>Mag</c:v>
                </c:pt>
                <c:pt idx="30">
                  <c:v>Giu</c:v>
                </c:pt>
                <c:pt idx="31">
                  <c:v>Lug</c:v>
                </c:pt>
                <c:pt idx="32">
                  <c:v>Ago</c:v>
                </c:pt>
                <c:pt idx="33">
                  <c:v>Set</c:v>
                </c:pt>
                <c:pt idx="34">
                  <c:v>Ott</c:v>
                </c:pt>
                <c:pt idx="35">
                  <c:v>Nov</c:v>
                </c:pt>
                <c:pt idx="36">
                  <c:v>Dic 2011</c:v>
                </c:pt>
                <c:pt idx="37">
                  <c:v>Gen 2012</c:v>
                </c:pt>
                <c:pt idx="38">
                  <c:v>Feb</c:v>
                </c:pt>
                <c:pt idx="39">
                  <c:v>Mar</c:v>
                </c:pt>
                <c:pt idx="40">
                  <c:v>Apr</c:v>
                </c:pt>
                <c:pt idx="41">
                  <c:v>Mag</c:v>
                </c:pt>
                <c:pt idx="42">
                  <c:v>Giu</c:v>
                </c:pt>
                <c:pt idx="43">
                  <c:v>Lug</c:v>
                </c:pt>
              </c:strCache>
            </c:strRef>
          </c:cat>
          <c:val>
            <c:numRef>
              <c:f>Sheet1!$D$2:$D$45</c:f>
              <c:numCache>
                <c:formatCode>0.0</c:formatCode>
                <c:ptCount val="44"/>
                <c:pt idx="0">
                  <c:v>85.447397842602442</c:v>
                </c:pt>
                <c:pt idx="1">
                  <c:v>81.53418577076431</c:v>
                </c:pt>
                <c:pt idx="2">
                  <c:v>78.585875305680673</c:v>
                </c:pt>
                <c:pt idx="3">
                  <c:v>76.682874914581248</c:v>
                </c:pt>
                <c:pt idx="4">
                  <c:v>76.200424111204129</c:v>
                </c:pt>
                <c:pt idx="5">
                  <c:v>75.986001531925311</c:v>
                </c:pt>
                <c:pt idx="6">
                  <c:v>75.342733794088858</c:v>
                </c:pt>
                <c:pt idx="7">
                  <c:v>75.208719682039671</c:v>
                </c:pt>
                <c:pt idx="8">
                  <c:v>74.913888635531308</c:v>
                </c:pt>
                <c:pt idx="9">
                  <c:v>75.905593064695793</c:v>
                </c:pt>
                <c:pt idx="10">
                  <c:v>75.878790242285788</c:v>
                </c:pt>
                <c:pt idx="11">
                  <c:v>76.790086204220813</c:v>
                </c:pt>
                <c:pt idx="12">
                  <c:v>77.540565231696647</c:v>
                </c:pt>
                <c:pt idx="13">
                  <c:v>79.4435656227961</c:v>
                </c:pt>
                <c:pt idx="14">
                  <c:v>79.362041452406999</c:v>
                </c:pt>
                <c:pt idx="15">
                  <c:v>79.349716824483735</c:v>
                </c:pt>
                <c:pt idx="16">
                  <c:v>78.823001146923275</c:v>
                </c:pt>
                <c:pt idx="17">
                  <c:v>79.929104069800488</c:v>
                </c:pt>
                <c:pt idx="18">
                  <c:v>81.693601589627932</c:v>
                </c:pt>
                <c:pt idx="19">
                  <c:v>86.076666100447312</c:v>
                </c:pt>
                <c:pt idx="20">
                  <c:v>77.818817707654219</c:v>
                </c:pt>
                <c:pt idx="21">
                  <c:v>80.64688585939588</c:v>
                </c:pt>
                <c:pt idx="22">
                  <c:v>79.871692060946273</c:v>
                </c:pt>
                <c:pt idx="23">
                  <c:v>90.991713445602898</c:v>
                </c:pt>
                <c:pt idx="24">
                  <c:v>88.452285485164396</c:v>
                </c:pt>
                <c:pt idx="25">
                  <c:v>83.881315156375308</c:v>
                </c:pt>
                <c:pt idx="26">
                  <c:v>82.491312483293314</c:v>
                </c:pt>
                <c:pt idx="27">
                  <c:v>86.634589681903336</c:v>
                </c:pt>
                <c:pt idx="28">
                  <c:v>89.922480620155056</c:v>
                </c:pt>
                <c:pt idx="29">
                  <c:v>91.847099705961043</c:v>
                </c:pt>
                <c:pt idx="30">
                  <c:v>91.472868217054099</c:v>
                </c:pt>
                <c:pt idx="31">
                  <c:v>95.803261160117685</c:v>
                </c:pt>
                <c:pt idx="32">
                  <c:v>86.340550654905186</c:v>
                </c:pt>
                <c:pt idx="33">
                  <c:v>85.725741780272656</c:v>
                </c:pt>
                <c:pt idx="34">
                  <c:v>82.999198075380903</c:v>
                </c:pt>
                <c:pt idx="35">
                  <c:v>91.98075380914193</c:v>
                </c:pt>
                <c:pt idx="36">
                  <c:v>90.350173750334108</c:v>
                </c:pt>
                <c:pt idx="37">
                  <c:v>84.335739107190449</c:v>
                </c:pt>
                <c:pt idx="38">
                  <c:v>82.464581662657096</c:v>
                </c:pt>
                <c:pt idx="39">
                  <c:v>84.068430900828588</c:v>
                </c:pt>
                <c:pt idx="40">
                  <c:v>87.276129377171856</c:v>
                </c:pt>
                <c:pt idx="41">
                  <c:v>88.799786153434724</c:v>
                </c:pt>
                <c:pt idx="42">
                  <c:v>87.222667735899478</c:v>
                </c:pt>
                <c:pt idx="43">
                  <c:v>90.991713445602926</c:v>
                </c:pt>
              </c:numCache>
            </c:numRef>
          </c:val>
        </c:ser>
        <c:axId val="84671872"/>
        <c:axId val="84669952"/>
      </c:bar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Fatturato nazionale</c:v>
                </c:pt>
              </c:strCache>
            </c:strRef>
          </c:tx>
          <c:spPr>
            <a:ln w="47625">
              <a:solidFill>
                <a:srgbClr val="003366"/>
              </a:solidFill>
              <a:prstDash val="solid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Dic 2008</c:v>
                </c:pt>
                <c:pt idx="1">
                  <c:v>gen-09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Mag</c:v>
                </c:pt>
                <c:pt idx="6">
                  <c:v>Giu</c:v>
                </c:pt>
                <c:pt idx="7">
                  <c:v>Lug</c:v>
                </c:pt>
                <c:pt idx="8">
                  <c:v>Ago</c:v>
                </c:pt>
                <c:pt idx="9">
                  <c:v>Set</c:v>
                </c:pt>
                <c:pt idx="10">
                  <c:v>Ott</c:v>
                </c:pt>
                <c:pt idx="11">
                  <c:v>Nov</c:v>
                </c:pt>
                <c:pt idx="12">
                  <c:v>Dic 2009</c:v>
                </c:pt>
                <c:pt idx="13">
                  <c:v>Gen 2010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Mag</c:v>
                </c:pt>
                <c:pt idx="18">
                  <c:v>Giu</c:v>
                </c:pt>
                <c:pt idx="19">
                  <c:v>Lug</c:v>
                </c:pt>
                <c:pt idx="20">
                  <c:v>Ago</c:v>
                </c:pt>
                <c:pt idx="21">
                  <c:v>Set</c:v>
                </c:pt>
                <c:pt idx="22">
                  <c:v>Ott</c:v>
                </c:pt>
                <c:pt idx="23">
                  <c:v>Nov</c:v>
                </c:pt>
                <c:pt idx="24">
                  <c:v>Dic 2010</c:v>
                </c:pt>
                <c:pt idx="25">
                  <c:v>Gen 2011</c:v>
                </c:pt>
                <c:pt idx="26">
                  <c:v>Feb</c:v>
                </c:pt>
                <c:pt idx="27">
                  <c:v>Mar</c:v>
                </c:pt>
                <c:pt idx="28">
                  <c:v>Apr</c:v>
                </c:pt>
                <c:pt idx="29">
                  <c:v>Mag</c:v>
                </c:pt>
                <c:pt idx="30">
                  <c:v>Giu</c:v>
                </c:pt>
                <c:pt idx="31">
                  <c:v>Lug</c:v>
                </c:pt>
                <c:pt idx="32">
                  <c:v>Ago</c:v>
                </c:pt>
                <c:pt idx="33">
                  <c:v>Set</c:v>
                </c:pt>
                <c:pt idx="34">
                  <c:v>Ott</c:v>
                </c:pt>
                <c:pt idx="35">
                  <c:v>Nov</c:v>
                </c:pt>
                <c:pt idx="36">
                  <c:v>Dic 2011</c:v>
                </c:pt>
                <c:pt idx="37">
                  <c:v>Gen 2012</c:v>
                </c:pt>
                <c:pt idx="38">
                  <c:v>Feb</c:v>
                </c:pt>
                <c:pt idx="39">
                  <c:v>Mar</c:v>
                </c:pt>
                <c:pt idx="40">
                  <c:v>Apr</c:v>
                </c:pt>
                <c:pt idx="41">
                  <c:v>Mag</c:v>
                </c:pt>
                <c:pt idx="42">
                  <c:v>Giu</c:v>
                </c:pt>
                <c:pt idx="43">
                  <c:v>Lug</c:v>
                </c:pt>
              </c:strCache>
            </c:strRef>
          </c:cat>
          <c:val>
            <c:numRef>
              <c:f>Sheet1!$B$2:$B$45</c:f>
              <c:numCache>
                <c:formatCode>0.0</c:formatCode>
                <c:ptCount val="44"/>
                <c:pt idx="0">
                  <c:v>104.91299897645845</c:v>
                </c:pt>
                <c:pt idx="1">
                  <c:v>100.71647901740018</c:v>
                </c:pt>
                <c:pt idx="2">
                  <c:v>97.270556124189568</c:v>
                </c:pt>
                <c:pt idx="3">
                  <c:v>95.394063459570205</c:v>
                </c:pt>
                <c:pt idx="4">
                  <c:v>95.291709314227234</c:v>
                </c:pt>
                <c:pt idx="5">
                  <c:v>94.745820539065164</c:v>
                </c:pt>
                <c:pt idx="6">
                  <c:v>94.234049812350719</c:v>
                </c:pt>
                <c:pt idx="7">
                  <c:v>93.722279085636302</c:v>
                </c:pt>
                <c:pt idx="8">
                  <c:v>93.89286932787445</c:v>
                </c:pt>
                <c:pt idx="9">
                  <c:v>94.438758103036363</c:v>
                </c:pt>
                <c:pt idx="10">
                  <c:v>94.370522006141172</c:v>
                </c:pt>
                <c:pt idx="11">
                  <c:v>95.087001023541418</c:v>
                </c:pt>
                <c:pt idx="12">
                  <c:v>96.212896622313195</c:v>
                </c:pt>
                <c:pt idx="13">
                  <c:v>98.328215626066182</c:v>
                </c:pt>
                <c:pt idx="14">
                  <c:v>97.71207590862808</c:v>
                </c:pt>
                <c:pt idx="15">
                  <c:v>97.112525084824981</c:v>
                </c:pt>
                <c:pt idx="16">
                  <c:v>95.819901030794767</c:v>
                </c:pt>
                <c:pt idx="17">
                  <c:v>96.913659845743538</c:v>
                </c:pt>
                <c:pt idx="18">
                  <c:v>99.034889062613345</c:v>
                </c:pt>
                <c:pt idx="19">
                  <c:v>102.3378418185188</c:v>
                </c:pt>
                <c:pt idx="20">
                  <c:v>90.709694126322773</c:v>
                </c:pt>
                <c:pt idx="21">
                  <c:v>92.579822834645597</c:v>
                </c:pt>
                <c:pt idx="22">
                  <c:v>91.867421259842629</c:v>
                </c:pt>
                <c:pt idx="23">
                  <c:v>105.33828740157485</c:v>
                </c:pt>
                <c:pt idx="24">
                  <c:v>101.77627952755901</c:v>
                </c:pt>
                <c:pt idx="25">
                  <c:v>96.174212598425171</c:v>
                </c:pt>
                <c:pt idx="26">
                  <c:v>94.425590551181088</c:v>
                </c:pt>
                <c:pt idx="27">
                  <c:v>99.444783464566967</c:v>
                </c:pt>
                <c:pt idx="28">
                  <c:v>103.6220472440944</c:v>
                </c:pt>
                <c:pt idx="29">
                  <c:v>105.46781496062999</c:v>
                </c:pt>
                <c:pt idx="30">
                  <c:v>105.07923228346449</c:v>
                </c:pt>
                <c:pt idx="31">
                  <c:v>109.19173228346448</c:v>
                </c:pt>
                <c:pt idx="32">
                  <c:v>98.084744094488173</c:v>
                </c:pt>
                <c:pt idx="33">
                  <c:v>97.016141732283458</c:v>
                </c:pt>
                <c:pt idx="34">
                  <c:v>94.425590551181088</c:v>
                </c:pt>
                <c:pt idx="35">
                  <c:v>104.85255905511816</c:v>
                </c:pt>
                <c:pt idx="36">
                  <c:v>102.32677165354323</c:v>
                </c:pt>
                <c:pt idx="37">
                  <c:v>94.555118110236137</c:v>
                </c:pt>
                <c:pt idx="38">
                  <c:v>91.867421259842644</c:v>
                </c:pt>
                <c:pt idx="39">
                  <c:v>93.292224409448949</c:v>
                </c:pt>
                <c:pt idx="40">
                  <c:v>97.178051181102319</c:v>
                </c:pt>
                <c:pt idx="41">
                  <c:v>98.408562992126008</c:v>
                </c:pt>
                <c:pt idx="42">
                  <c:v>96.368503937007915</c:v>
                </c:pt>
                <c:pt idx="43">
                  <c:v>99.412401574803198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Fatturato estero</c:v>
                </c:pt>
              </c:strCache>
            </c:strRef>
          </c:tx>
          <c:spPr>
            <a:ln w="47625" cmpd="sng">
              <a:solidFill>
                <a:srgbClr val="003366"/>
              </a:solidFill>
              <a:prstDash val="sysDash"/>
            </a:ln>
          </c:spPr>
          <c:marker>
            <c:symbol val="none"/>
          </c:marker>
          <c:cat>
            <c:strRef>
              <c:f>Sheet1!$A$2:$A$45</c:f>
              <c:strCache>
                <c:ptCount val="44"/>
                <c:pt idx="0">
                  <c:v>Dic 2008</c:v>
                </c:pt>
                <c:pt idx="1">
                  <c:v>gen-09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Mag</c:v>
                </c:pt>
                <c:pt idx="6">
                  <c:v>Giu</c:v>
                </c:pt>
                <c:pt idx="7">
                  <c:v>Lug</c:v>
                </c:pt>
                <c:pt idx="8">
                  <c:v>Ago</c:v>
                </c:pt>
                <c:pt idx="9">
                  <c:v>Set</c:v>
                </c:pt>
                <c:pt idx="10">
                  <c:v>Ott</c:v>
                </c:pt>
                <c:pt idx="11">
                  <c:v>Nov</c:v>
                </c:pt>
                <c:pt idx="12">
                  <c:v>Dic 2009</c:v>
                </c:pt>
                <c:pt idx="13">
                  <c:v>Gen 2010</c:v>
                </c:pt>
                <c:pt idx="14">
                  <c:v>Feb</c:v>
                </c:pt>
                <c:pt idx="15">
                  <c:v>Mar</c:v>
                </c:pt>
                <c:pt idx="16">
                  <c:v>Apr</c:v>
                </c:pt>
                <c:pt idx="17">
                  <c:v>Mag</c:v>
                </c:pt>
                <c:pt idx="18">
                  <c:v>Giu</c:v>
                </c:pt>
                <c:pt idx="19">
                  <c:v>Lug</c:v>
                </c:pt>
                <c:pt idx="20">
                  <c:v>Ago</c:v>
                </c:pt>
                <c:pt idx="21">
                  <c:v>Set</c:v>
                </c:pt>
                <c:pt idx="22">
                  <c:v>Ott</c:v>
                </c:pt>
                <c:pt idx="23">
                  <c:v>Nov</c:v>
                </c:pt>
                <c:pt idx="24">
                  <c:v>Dic 2010</c:v>
                </c:pt>
                <c:pt idx="25">
                  <c:v>Gen 2011</c:v>
                </c:pt>
                <c:pt idx="26">
                  <c:v>Feb</c:v>
                </c:pt>
                <c:pt idx="27">
                  <c:v>Mar</c:v>
                </c:pt>
                <c:pt idx="28">
                  <c:v>Apr</c:v>
                </c:pt>
                <c:pt idx="29">
                  <c:v>Mag</c:v>
                </c:pt>
                <c:pt idx="30">
                  <c:v>Giu</c:v>
                </c:pt>
                <c:pt idx="31">
                  <c:v>Lug</c:v>
                </c:pt>
                <c:pt idx="32">
                  <c:v>Ago</c:v>
                </c:pt>
                <c:pt idx="33">
                  <c:v>Set</c:v>
                </c:pt>
                <c:pt idx="34">
                  <c:v>Ott</c:v>
                </c:pt>
                <c:pt idx="35">
                  <c:v>Nov</c:v>
                </c:pt>
                <c:pt idx="36">
                  <c:v>Dic 2011</c:v>
                </c:pt>
                <c:pt idx="37">
                  <c:v>Gen 2012</c:v>
                </c:pt>
                <c:pt idx="38">
                  <c:v>Feb</c:v>
                </c:pt>
                <c:pt idx="39">
                  <c:v>Mar</c:v>
                </c:pt>
                <c:pt idx="40">
                  <c:v>Apr</c:v>
                </c:pt>
                <c:pt idx="41">
                  <c:v>Mag</c:v>
                </c:pt>
                <c:pt idx="42">
                  <c:v>Giu</c:v>
                </c:pt>
                <c:pt idx="43">
                  <c:v>Lug</c:v>
                </c:pt>
              </c:strCache>
            </c:strRef>
          </c:cat>
          <c:val>
            <c:numRef>
              <c:f>Sheet1!$C$2:$C$45</c:f>
              <c:numCache>
                <c:formatCode>0.0</c:formatCode>
                <c:ptCount val="44"/>
                <c:pt idx="0">
                  <c:v>104.21903052064631</c:v>
                </c:pt>
                <c:pt idx="1">
                  <c:v>98.055056852184151</c:v>
                </c:pt>
                <c:pt idx="2">
                  <c:v>94.075403949730699</c:v>
                </c:pt>
                <c:pt idx="3">
                  <c:v>90.664272890484582</c:v>
                </c:pt>
                <c:pt idx="4">
                  <c:v>88.98862956313593</c:v>
                </c:pt>
                <c:pt idx="5">
                  <c:v>89.377618192698876</c:v>
                </c:pt>
                <c:pt idx="6">
                  <c:v>88.001196888090973</c:v>
                </c:pt>
                <c:pt idx="7">
                  <c:v>88.539796529024471</c:v>
                </c:pt>
                <c:pt idx="8">
                  <c:v>86.953919808497901</c:v>
                </c:pt>
                <c:pt idx="9">
                  <c:v>89.736684619988026</c:v>
                </c:pt>
                <c:pt idx="10">
                  <c:v>89.8563734290843</c:v>
                </c:pt>
                <c:pt idx="11">
                  <c:v>91.831238779174143</c:v>
                </c:pt>
                <c:pt idx="12">
                  <c:v>92.280071813285318</c:v>
                </c:pt>
                <c:pt idx="13">
                  <c:v>95.092758827049536</c:v>
                </c:pt>
                <c:pt idx="14">
                  <c:v>96.313745522068857</c:v>
                </c:pt>
                <c:pt idx="15">
                  <c:v>97.635036763543468</c:v>
                </c:pt>
                <c:pt idx="16">
                  <c:v>98.5712217742674</c:v>
                </c:pt>
                <c:pt idx="17">
                  <c:v>100.56438986161466</c:v>
                </c:pt>
                <c:pt idx="18">
                  <c:v>102.79915408076171</c:v>
                </c:pt>
                <c:pt idx="19">
                  <c:v>113.65183351830181</c:v>
                </c:pt>
                <c:pt idx="20">
                  <c:v>107.59701166217145</c:v>
                </c:pt>
                <c:pt idx="21">
                  <c:v>115.35931417979603</c:v>
                </c:pt>
                <c:pt idx="22">
                  <c:v>113.77812789620015</c:v>
                </c:pt>
                <c:pt idx="23">
                  <c:v>127.70602409638553</c:v>
                </c:pt>
                <c:pt idx="24">
                  <c:v>125.85569972196477</c:v>
                </c:pt>
                <c:pt idx="25">
                  <c:v>120.30472659870252</c:v>
                </c:pt>
                <c:pt idx="26">
                  <c:v>118.75718257645954</c:v>
                </c:pt>
                <c:pt idx="27">
                  <c:v>124.0053753475439</c:v>
                </c:pt>
                <c:pt idx="28">
                  <c:v>127.5041705282669</c:v>
                </c:pt>
                <c:pt idx="29">
                  <c:v>131.20481927710821</c:v>
                </c:pt>
                <c:pt idx="30">
                  <c:v>130.49833178869355</c:v>
                </c:pt>
                <c:pt idx="31">
                  <c:v>139.11075069508777</c:v>
                </c:pt>
                <c:pt idx="32">
                  <c:v>126.25940685820201</c:v>
                </c:pt>
                <c:pt idx="33">
                  <c:v>126.25940685820201</c:v>
                </c:pt>
                <c:pt idx="34">
                  <c:v>120.91028730305838</c:v>
                </c:pt>
                <c:pt idx="35">
                  <c:v>133.59341983317879</c:v>
                </c:pt>
                <c:pt idx="36">
                  <c:v>133.12242817423558</c:v>
                </c:pt>
                <c:pt idx="37">
                  <c:v>126.79768303985169</c:v>
                </c:pt>
                <c:pt idx="38">
                  <c:v>125.45199258572752</c:v>
                </c:pt>
                <c:pt idx="39">
                  <c:v>128.88350324374412</c:v>
                </c:pt>
                <c:pt idx="40">
                  <c:v>133.02150139017598</c:v>
                </c:pt>
                <c:pt idx="41">
                  <c:v>136.65486561631116</c:v>
                </c:pt>
                <c:pt idx="42">
                  <c:v>135.00639481000934</c:v>
                </c:pt>
                <c:pt idx="43">
                  <c:v>143.82066728452259</c:v>
                </c:pt>
              </c:numCache>
            </c:numRef>
          </c:val>
        </c:ser>
        <c:marker val="1"/>
        <c:axId val="84662144"/>
        <c:axId val="84663680"/>
      </c:lineChart>
      <c:catAx>
        <c:axId val="84662144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FFFFFF">
                <a:lumMod val="65000"/>
              </a:srgbClr>
            </a:solidFill>
          </a:ln>
        </c:spPr>
        <c:txPr>
          <a:bodyPr rot="-2880000"/>
          <a:lstStyle/>
          <a:p>
            <a:pPr>
              <a:defRPr sz="1200"/>
            </a:pPr>
            <a:endParaRPr lang="en-US"/>
          </a:p>
        </c:txPr>
        <c:crossAx val="84663680"/>
        <c:crosses val="autoZero"/>
        <c:auto val="1"/>
        <c:lblAlgn val="ctr"/>
        <c:lblOffset val="100"/>
      </c:catAx>
      <c:valAx>
        <c:axId val="84663680"/>
        <c:scaling>
          <c:orientation val="minMax"/>
          <c:max val="155"/>
          <c:min val="8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GB" sz="1400" dirty="0" err="1" smtClean="0"/>
                  <a:t>Fatturato</a:t>
                </a:r>
                <a:endParaRPr lang="en-GB" sz="1400" dirty="0"/>
              </a:p>
            </c:rich>
          </c:tx>
          <c:layout>
            <c:manualLayout>
              <c:xMode val="edge"/>
              <c:yMode val="edge"/>
              <c:x val="1.1679869971437403E-2"/>
              <c:y val="1.9726337448559717E-3"/>
            </c:manualLayout>
          </c:layout>
        </c:title>
        <c:numFmt formatCode="0" sourceLinked="0"/>
        <c:tickLblPos val="nextTo"/>
        <c:crossAx val="84662144"/>
        <c:crosses val="autoZero"/>
        <c:crossBetween val="between"/>
      </c:valAx>
      <c:valAx>
        <c:axId val="84669952"/>
        <c:scaling>
          <c:orientation val="minMax"/>
          <c:max val="100"/>
        </c:scaling>
        <c:axPos val="r"/>
        <c:title>
          <c:tx>
            <c:rich>
              <a:bodyPr rot="0" vert="horz"/>
              <a:lstStyle/>
              <a:p>
                <a:pPr algn="ctr" rtl="0">
                  <a:defRPr lang="en-GB" sz="1400" b="0" i="0" u="none" strike="noStrike" kern="1200" baseline="0" dirty="0" err="1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0" i="0" u="none" strike="noStrike" kern="1200" baseline="0" dirty="0" err="1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rPr>
                  <a:t>Utilizzo</a:t>
                </a:r>
                <a:r>
                  <a:rPr lang="en-GB" sz="1400" b="0" i="0" u="none" strike="noStrike" kern="1200" baseline="0" dirty="0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rPr>
                  <a:t> % </a:t>
                </a:r>
                <a:r>
                  <a:rPr lang="en-GB" sz="1400" b="0" i="0" u="none" strike="noStrike" kern="1200" baseline="0" dirty="0" err="1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rPr>
                  <a:t>capacità</a:t>
                </a:r>
                <a:r>
                  <a:rPr lang="en-GB" sz="1400" b="0" i="0" u="none" strike="noStrike" kern="1200" baseline="0" dirty="0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400" b="0" i="0" u="none" strike="noStrike" kern="1200" baseline="0" dirty="0" err="1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rPr>
                  <a:t>da</a:t>
                </a:r>
                <a:r>
                  <a:rPr lang="en-GB" sz="1400" b="0" i="0" u="none" strike="noStrike" kern="1200" baseline="0" dirty="0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rPr>
                  <a:t> max </a:t>
                </a:r>
                <a:r>
                  <a:rPr lang="en-GB" sz="1400" b="0" i="0" u="none" strike="noStrike" kern="1200" baseline="0" dirty="0" err="1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rPr>
                  <a:t>inizio</a:t>
                </a:r>
                <a:r>
                  <a:rPr lang="en-GB" sz="1400" b="0" i="0" u="none" strike="noStrike" kern="1200" baseline="0" dirty="0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400" b="0" i="0" u="none" strike="noStrike" kern="1200" baseline="0" dirty="0" err="1" smtClean="0">
                    <a:solidFill>
                      <a:srgbClr val="003366"/>
                    </a:solidFill>
                    <a:latin typeface="+mn-lt"/>
                    <a:ea typeface="+mn-ea"/>
                    <a:cs typeface="+mn-cs"/>
                  </a:rPr>
                  <a:t>crisi</a:t>
                </a:r>
                <a:endParaRPr lang="en-GB" sz="1400" b="0" i="0" u="none" strike="noStrike" kern="1200" baseline="0" dirty="0" smtClean="0">
                  <a:solidFill>
                    <a:srgbClr val="003366"/>
                  </a:solidFill>
                  <a:latin typeface="+mn-lt"/>
                  <a:ea typeface="+mn-ea"/>
                  <a:cs typeface="+mn-cs"/>
                </a:endParaRPr>
              </a:p>
            </c:rich>
          </c:tx>
          <c:layout>
            <c:manualLayout>
              <c:xMode val="edge"/>
              <c:yMode val="edge"/>
              <c:x val="0.88412170240286814"/>
              <c:y val="1.4526621364106911E-3"/>
            </c:manualLayout>
          </c:layout>
        </c:title>
        <c:numFmt formatCode="0" sourceLinked="0"/>
        <c:tickLblPos val="nextTo"/>
        <c:crossAx val="84671872"/>
        <c:crosses val="max"/>
        <c:crossBetween val="between"/>
      </c:valAx>
      <c:catAx>
        <c:axId val="84671872"/>
        <c:scaling>
          <c:orientation val="minMax"/>
        </c:scaling>
        <c:delete val="1"/>
        <c:axPos val="b"/>
        <c:tickLblPos val="none"/>
        <c:crossAx val="84669952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txPr>
    <a:bodyPr/>
    <a:lstStyle/>
    <a:p>
      <a:pPr>
        <a:defRPr sz="1200" b="0">
          <a:solidFill>
            <a:schemeClr val="accent1"/>
          </a:solidFill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583691798449264E-2"/>
          <c:y val="0.11808645172785995"/>
          <c:w val="0.92621539977461198"/>
          <c:h val="0.6577200812702376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Rispetto alla Germania</c:v>
                </c:pt>
              </c:strCache>
            </c:strRef>
          </c:tx>
          <c:spPr>
            <a:ln w="47625">
              <a:solidFill>
                <a:srgbClr val="003366"/>
              </a:solidFill>
              <a:prstDash val="solid"/>
            </a:ln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</c:strCache>
            </c:strRef>
          </c:cat>
          <c:val>
            <c:numRef>
              <c:f>Sheet1!$B$2:$B$10</c:f>
              <c:numCache>
                <c:formatCode>0.0</c:formatCode>
                <c:ptCount val="9"/>
                <c:pt idx="0">
                  <c:v>70.143884892086206</c:v>
                </c:pt>
                <c:pt idx="1">
                  <c:v>78.770949720670387</c:v>
                </c:pt>
                <c:pt idx="2">
                  <c:v>76.782449725776956</c:v>
                </c:pt>
                <c:pt idx="3">
                  <c:v>77.696526508226682</c:v>
                </c:pt>
                <c:pt idx="4">
                  <c:v>74.867256637168197</c:v>
                </c:pt>
                <c:pt idx="5">
                  <c:v>75.254237288135627</c:v>
                </c:pt>
                <c:pt idx="6">
                  <c:v>75.792988313856256</c:v>
                </c:pt>
                <c:pt idx="7">
                  <c:v>73.993808049535602</c:v>
                </c:pt>
                <c:pt idx="8">
                  <c:v>75.784753363228702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Rispetto alla Francia</c:v>
                </c:pt>
              </c:strCache>
            </c:strRef>
          </c:tx>
          <c:spPr>
            <a:ln w="47625" cmpd="sng">
              <a:solidFill>
                <a:srgbClr val="003366"/>
              </a:solidFill>
              <a:prstDash val="sysDash"/>
            </a:ln>
          </c:spPr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</c:strCache>
            </c:strRef>
          </c:cat>
          <c:val>
            <c:numRef>
              <c:f>Sheet1!$C$2:$C$10</c:f>
              <c:numCache>
                <c:formatCode>0.0</c:formatCode>
                <c:ptCount val="9"/>
                <c:pt idx="0">
                  <c:v>77.38095238095238</c:v>
                </c:pt>
                <c:pt idx="1">
                  <c:v>81.034482758620598</c:v>
                </c:pt>
                <c:pt idx="2">
                  <c:v>82.514734774066781</c:v>
                </c:pt>
                <c:pt idx="3">
                  <c:v>82.524271844660149</c:v>
                </c:pt>
                <c:pt idx="4">
                  <c:v>80.879541108986487</c:v>
                </c:pt>
                <c:pt idx="5">
                  <c:v>82.222222222222214</c:v>
                </c:pt>
                <c:pt idx="6">
                  <c:v>79.232111692844683</c:v>
                </c:pt>
                <c:pt idx="7">
                  <c:v>81.154499151103551</c:v>
                </c:pt>
                <c:pt idx="8">
                  <c:v>82.038834951456195</c:v>
                </c:pt>
              </c:numCache>
            </c:numRef>
          </c:val>
        </c:ser>
        <c:marker val="1"/>
        <c:axId val="85246336"/>
        <c:axId val="85247872"/>
      </c:lineChart>
      <c:catAx>
        <c:axId val="85246336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rgbClr val="FFFFFF">
                <a:lumMod val="65000"/>
              </a:srgbClr>
            </a:solidFill>
          </a:ln>
        </c:spPr>
        <c:txPr>
          <a:bodyPr rot="-2880000"/>
          <a:lstStyle/>
          <a:p>
            <a:pPr>
              <a:defRPr sz="1200"/>
            </a:pPr>
            <a:endParaRPr lang="en-US"/>
          </a:p>
        </c:txPr>
        <c:crossAx val="85247872"/>
        <c:crosses val="autoZero"/>
        <c:auto val="1"/>
        <c:lblAlgn val="ctr"/>
        <c:lblOffset val="100"/>
      </c:catAx>
      <c:valAx>
        <c:axId val="85247872"/>
        <c:scaling>
          <c:orientation val="minMax"/>
          <c:max val="85"/>
          <c:min val="69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 sz="1800" dirty="0" smtClean="0"/>
                  <a:t>%</a:t>
                </a:r>
                <a:endParaRPr lang="en-GB" sz="1800" dirty="0"/>
              </a:p>
            </c:rich>
          </c:tx>
          <c:layout>
            <c:manualLayout>
              <c:xMode val="edge"/>
              <c:yMode val="edge"/>
              <c:x val="1.1679869971437403E-2"/>
              <c:y val="1.9726337448559722E-3"/>
            </c:manualLayout>
          </c:layout>
        </c:title>
        <c:numFmt formatCode="0" sourceLinked="0"/>
        <c:tickLblPos val="nextTo"/>
        <c:crossAx val="852463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200" b="0">
          <a:solidFill>
            <a:schemeClr val="accent1"/>
          </a:solidFill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/>
      <c:bar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Cons. MI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9705</c:v>
                </c:pt>
                <c:pt idx="1">
                  <c:v>11510</c:v>
                </c:pt>
                <c:pt idx="2">
                  <c:v>11040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Ristrutt.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1802</c:v>
                </c:pt>
                <c:pt idx="1">
                  <c:v>2779</c:v>
                </c:pt>
                <c:pt idx="2">
                  <c:v>3265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Crisi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2648</c:v>
                </c:pt>
                <c:pt idx="1">
                  <c:v>2256</c:v>
                </c:pt>
                <c:pt idx="2">
                  <c:v>2598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Esp/Sviluppo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Foglio1!$E$2:$E$4</c:f>
              <c:numCache>
                <c:formatCode>General</c:formatCode>
                <c:ptCount val="3"/>
                <c:pt idx="0">
                  <c:v>3734</c:v>
                </c:pt>
                <c:pt idx="1">
                  <c:v>4557</c:v>
                </c:pt>
                <c:pt idx="2">
                  <c:v>6588</c:v>
                </c:pt>
              </c:numCache>
            </c:numRef>
          </c:val>
        </c:ser>
        <c:overlap val="100"/>
        <c:axId val="87969152"/>
        <c:axId val="87970944"/>
      </c:barChart>
      <c:catAx>
        <c:axId val="87969152"/>
        <c:scaling>
          <c:orientation val="minMax"/>
        </c:scaling>
        <c:axPos val="b"/>
        <c:numFmt formatCode="General" sourceLinked="1"/>
        <c:tickLblPos val="nextTo"/>
        <c:crossAx val="87970944"/>
        <c:crosses val="autoZero"/>
        <c:auto val="1"/>
        <c:lblAlgn val="ctr"/>
        <c:lblOffset val="100"/>
      </c:catAx>
      <c:valAx>
        <c:axId val="87970944"/>
        <c:scaling>
          <c:orientation val="minMax"/>
          <c:max val="80000"/>
        </c:scaling>
        <c:axPos val="l"/>
        <c:majorGridlines/>
        <c:numFmt formatCode="General" sourceLinked="1"/>
        <c:tickLblPos val="none"/>
        <c:crossAx val="87969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30457071368862"/>
          <c:y val="2.2433590314600609E-2"/>
          <c:w val="0.33823457237125443"/>
          <c:h val="0.2549366632893949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bar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Cons. MI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24651</c:v>
                </c:pt>
                <c:pt idx="1">
                  <c:v>31794</c:v>
                </c:pt>
                <c:pt idx="2">
                  <c:v>30578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Ristrutt.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17626</c:v>
                </c:pt>
                <c:pt idx="1">
                  <c:v>19986</c:v>
                </c:pt>
                <c:pt idx="2">
                  <c:v>18992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Crisi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20217</c:v>
                </c:pt>
                <c:pt idx="1">
                  <c:v>15368</c:v>
                </c:pt>
                <c:pt idx="2">
                  <c:v>13613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Esp/Sviluppo</c:v>
                </c:pt>
              </c:strCache>
            </c:strRef>
          </c:tx>
          <c:cat>
            <c:numRef>
              <c:f>Foglio1!$A$2:$A$4</c:f>
              <c:numCache>
                <c:formatCode>General</c:formatCode>
                <c:ptCount val="3"/>
                <c:pt idx="0">
                  <c:v>2001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Foglio1!$E$2:$E$4</c:f>
              <c:numCache>
                <c:formatCode>General</c:formatCode>
                <c:ptCount val="3"/>
                <c:pt idx="0">
                  <c:v>5901</c:v>
                </c:pt>
                <c:pt idx="1">
                  <c:v>8169</c:v>
                </c:pt>
                <c:pt idx="2">
                  <c:v>6263</c:v>
                </c:pt>
              </c:numCache>
            </c:numRef>
          </c:val>
        </c:ser>
        <c:overlap val="100"/>
        <c:axId val="88013440"/>
        <c:axId val="87232896"/>
      </c:barChart>
      <c:catAx>
        <c:axId val="88013440"/>
        <c:scaling>
          <c:orientation val="minMax"/>
        </c:scaling>
        <c:axPos val="b"/>
        <c:numFmt formatCode="General" sourceLinked="1"/>
        <c:tickLblPos val="nextTo"/>
        <c:crossAx val="87232896"/>
        <c:crosses val="autoZero"/>
        <c:auto val="1"/>
        <c:lblAlgn val="ctr"/>
        <c:lblOffset val="100"/>
      </c:catAx>
      <c:valAx>
        <c:axId val="87232896"/>
        <c:scaling>
          <c:orientation val="minMax"/>
        </c:scaling>
        <c:axPos val="l"/>
        <c:majorGridlines/>
        <c:numFmt formatCode="General" sourceLinked="1"/>
        <c:tickLblPos val="nextTo"/>
        <c:crossAx val="88013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Addetti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Addetti 2009 in 000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Foglio1!$A$2:$A$5</c:f>
              <c:strCache>
                <c:ptCount val="4"/>
                <c:pt idx="0">
                  <c:v>Alto</c:v>
                </c:pt>
                <c:pt idx="1">
                  <c:v>Medio-alto</c:v>
                </c:pt>
                <c:pt idx="2">
                  <c:v>Medio-basso</c:v>
                </c:pt>
                <c:pt idx="3">
                  <c:v>Basso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13</c:v>
                </c:pt>
                <c:pt idx="1">
                  <c:v>21</c:v>
                </c:pt>
                <c:pt idx="2">
                  <c:v>275</c:v>
                </c:pt>
                <c:pt idx="3">
                  <c:v>602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1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52D13-131A-4DB4-8799-76B1F14E6275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69234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169234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020D-3242-43E0-97E4-A7AEDFD97F07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1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2DD7D-783D-45A6-8D30-52F907E1B8A4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0" y="725488"/>
            <a:ext cx="5226050" cy="3617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6" y="4585455"/>
            <a:ext cx="5501640" cy="4344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69234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69234"/>
            <a:ext cx="2980055" cy="482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F350C-C6BF-4D0B-B5A6-5FCBDB27878E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oto copertina_0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04" y="0"/>
            <a:ext cx="9900591" cy="6858000"/>
          </a:xfrm>
          <a:prstGeom prst="rect">
            <a:avLst/>
          </a:prstGeom>
        </p:spPr>
      </p:pic>
      <p:sp>
        <p:nvSpPr>
          <p:cNvPr id="11" name="Rettangolo 10"/>
          <p:cNvSpPr/>
          <p:nvPr userDrawn="1"/>
        </p:nvSpPr>
        <p:spPr>
          <a:xfrm>
            <a:off x="0" y="5450773"/>
            <a:ext cx="9906000" cy="833478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58788" y="1905400"/>
            <a:ext cx="8994775" cy="7588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lIns="84216" tIns="210541" rIns="84216" bIns="42108"/>
          <a:lstStyle>
            <a:lvl1pPr algn="l" defTabSz="914400" rtl="0" eaLnBrk="1" latinLnBrk="0" hangingPunct="1">
              <a:spcBef>
                <a:spcPct val="0"/>
              </a:spcBef>
              <a:buFontTx/>
              <a:buNone/>
              <a:defRPr lang="en-US" sz="2800" b="1" kern="1200" dirty="0" smtClean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458788" y="2745682"/>
            <a:ext cx="8994775" cy="55245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0000"/>
              <a:buFont typeface="Marlett" pitchFamily="2" charset="2"/>
              <a:buNone/>
              <a:defRPr lang="en-US" sz="1600" b="1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1" name="Rettangolo 14"/>
          <p:cNvSpPr/>
          <p:nvPr userDrawn="1"/>
        </p:nvSpPr>
        <p:spPr>
          <a:xfrm>
            <a:off x="0" y="6325178"/>
            <a:ext cx="9906000" cy="3024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6543304" y="6325177"/>
            <a:ext cx="2910259" cy="3024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 marL="0" indent="0" algn="r">
              <a:buFontTx/>
              <a:buNone/>
              <a:defRPr lang="en-US" sz="1300" b="0" kern="1200" baseline="0" dirty="0" smtClean="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just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</a:pPr>
            <a:r>
              <a:rPr lang="en-US" smtClean="0"/>
              <a:t>Click to edit Master text styles</a:t>
            </a:r>
          </a:p>
        </p:txBody>
      </p:sp>
      <p:pic>
        <p:nvPicPr>
          <p:cNvPr id="24" name="Picture 23" descr="logo_senzascritta_bianc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51562" y="5548907"/>
            <a:ext cx="2484000" cy="6372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4024" y="214090"/>
            <a:ext cx="9000000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454025" y="1017588"/>
            <a:ext cx="2160000" cy="5292000"/>
          </a:xfrm>
          <a:noFill/>
        </p:spPr>
        <p:txBody>
          <a:bodyPr/>
          <a:lstStyle>
            <a:lvl1pPr marL="180975" indent="-180975" algn="l">
              <a:buClrTx/>
              <a:buFont typeface="Arial" pitchFamily="34" charset="0"/>
              <a:buChar char="•"/>
              <a:defRPr sz="1000">
                <a:solidFill>
                  <a:srgbClr val="003366"/>
                </a:solidFill>
                <a:latin typeface="Trebuchet MS" pitchFamily="34" charset="0"/>
              </a:defRPr>
            </a:lvl1pPr>
            <a:lvl2pPr marL="361950" indent="-180975" algn="l">
              <a:buClrTx/>
              <a:buFont typeface="Arial" pitchFamily="34" charset="0"/>
              <a:buChar char="•"/>
              <a:defRPr sz="1000">
                <a:solidFill>
                  <a:srgbClr val="003366"/>
                </a:solidFill>
                <a:latin typeface="Trebuchet MS" pitchFamily="34" charset="0"/>
              </a:defRPr>
            </a:lvl2pPr>
            <a:lvl3pPr marL="542925" indent="-180975" algn="l">
              <a:buClrTx/>
              <a:buFont typeface="Arial" pitchFamily="34" charset="0"/>
              <a:buChar char="•"/>
              <a:defRPr sz="1000">
                <a:solidFill>
                  <a:srgbClr val="003366"/>
                </a:solidFill>
                <a:latin typeface="Trebuchet MS" pitchFamily="34" charset="0"/>
              </a:defRPr>
            </a:lvl3pPr>
            <a:lvl4pPr marL="714375" indent="-171450" algn="l">
              <a:buClrTx/>
              <a:buFont typeface="Arial" pitchFamily="34" charset="0"/>
              <a:buChar char="•"/>
              <a:defRPr sz="1000">
                <a:solidFill>
                  <a:srgbClr val="003366"/>
                </a:solidFill>
                <a:latin typeface="Trebuchet MS" pitchFamily="34" charset="0"/>
              </a:defRPr>
            </a:lvl4pPr>
            <a:lvl5pPr marL="895350" indent="-180975" algn="l">
              <a:buClrTx/>
              <a:buFont typeface="Arial" pitchFamily="34" charset="0"/>
              <a:buChar char="•"/>
              <a:defRPr sz="1000">
                <a:solidFill>
                  <a:srgbClr val="003366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2971800" y="1017588"/>
            <a:ext cx="6481762" cy="5292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54024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oloure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4024" y="214090"/>
            <a:ext cx="9000000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454024" y="1014998"/>
            <a:ext cx="2160000" cy="2052000"/>
          </a:xfrm>
          <a:solidFill>
            <a:schemeClr val="accent4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180975" indent="-18097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lang="en-US" sz="1000" kern="1200" dirty="0" smtClean="0">
                <a:solidFill>
                  <a:srgbClr val="003366"/>
                </a:solidFill>
                <a:latin typeface="Trebuchet MS" pitchFamily="34" charset="0"/>
                <a:ea typeface="+mn-ea"/>
                <a:cs typeface="+mn-cs"/>
              </a:defRPr>
            </a:lvl1pPr>
            <a:lvl2pPr marL="361950" indent="-18097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lang="en-US" sz="1000" kern="1200" dirty="0" smtClean="0">
                <a:solidFill>
                  <a:srgbClr val="003366"/>
                </a:solidFill>
                <a:latin typeface="Trebuchet MS" pitchFamily="34" charset="0"/>
                <a:ea typeface="+mn-ea"/>
                <a:cs typeface="+mn-cs"/>
              </a:defRPr>
            </a:lvl2pPr>
            <a:lvl3pPr marL="542925" indent="-18097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lang="en-US" sz="1000" kern="1200" dirty="0" smtClean="0">
                <a:solidFill>
                  <a:srgbClr val="003366"/>
                </a:solidFill>
                <a:latin typeface="Trebuchet MS" pitchFamily="34" charset="0"/>
                <a:ea typeface="+mn-ea"/>
                <a:cs typeface="+mn-cs"/>
              </a:defRPr>
            </a:lvl3pPr>
            <a:lvl4pPr marL="714375" indent="-17145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lang="en-US" sz="1000" kern="1200" dirty="0" smtClean="0">
                <a:solidFill>
                  <a:srgbClr val="003366"/>
                </a:solidFill>
                <a:latin typeface="Trebuchet MS" pitchFamily="34" charset="0"/>
                <a:ea typeface="+mn-ea"/>
                <a:cs typeface="+mn-cs"/>
              </a:defRPr>
            </a:lvl4pPr>
            <a:lvl5pPr marL="895350" indent="-18097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Arial" pitchFamily="34" charset="0"/>
              <a:buChar char="•"/>
              <a:defRPr lang="en-US" sz="1000" kern="1200" dirty="0">
                <a:solidFill>
                  <a:srgbClr val="003366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454024" y="3221878"/>
            <a:ext cx="2160000" cy="1260000"/>
          </a:xfrm>
          <a:solidFill>
            <a:schemeClr val="accent3"/>
          </a:solidFill>
          <a:ln>
            <a:noFill/>
          </a:ln>
        </p:spPr>
        <p:txBody>
          <a:bodyPr/>
          <a:lstStyle>
            <a:lvl1pPr marL="180975" indent="-180975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1pPr>
            <a:lvl2pPr marL="361950" indent="-180975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2pPr>
            <a:lvl3pPr marL="542925" indent="-180975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3pPr>
            <a:lvl4pPr marL="714375" indent="-171450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4pPr>
            <a:lvl5pPr marL="895350" indent="-180975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454024" y="4636759"/>
            <a:ext cx="2160000" cy="1656000"/>
          </a:xfrm>
          <a:solidFill>
            <a:schemeClr val="accent2"/>
          </a:solidFill>
          <a:ln>
            <a:noFill/>
          </a:ln>
        </p:spPr>
        <p:txBody>
          <a:bodyPr/>
          <a:lstStyle>
            <a:lvl1pPr marL="180975" indent="-180975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1pPr>
            <a:lvl2pPr marL="361950" indent="-180975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2pPr>
            <a:lvl3pPr marL="542925" indent="-180975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3pPr>
            <a:lvl4pPr marL="714375" indent="-171450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4pPr>
            <a:lvl5pPr marL="895350" indent="-180975" algn="l">
              <a:buClrTx/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5"/>
          </p:nvPr>
        </p:nvSpPr>
        <p:spPr>
          <a:xfrm>
            <a:off x="2971800" y="1014999"/>
            <a:ext cx="6481762" cy="2052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24"/>
          </p:nvPr>
        </p:nvSpPr>
        <p:spPr>
          <a:xfrm>
            <a:off x="2971800" y="3221092"/>
            <a:ext cx="6481762" cy="1260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rtl="0" latinLnBrk="0">
              <a:buClr>
                <a:srgbClr val="003366"/>
              </a:buClr>
              <a:buSzPct val="70000"/>
              <a:buFont typeface="Wingdings 2" pitchFamily="18" charset="2"/>
              <a:buChar char="¿"/>
              <a:defRPr lang="en-US" sz="1200" kern="1200" dirty="0">
                <a:solidFill>
                  <a:srgbClr val="003366"/>
                </a:solidFill>
                <a:latin typeface="Georgia" pitchFamily="18" charset="0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25"/>
          </p:nvPr>
        </p:nvSpPr>
        <p:spPr>
          <a:xfrm>
            <a:off x="2971800" y="4635186"/>
            <a:ext cx="6481762" cy="1657573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54024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14090"/>
            <a:ext cx="9000000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454025" y="1017588"/>
            <a:ext cx="9000000" cy="5292000"/>
          </a:xfrm>
          <a:noFill/>
        </p:spPr>
        <p:txBody>
          <a:bodyPr/>
          <a:lstStyle>
            <a:lvl1pPr algn="l">
              <a:defRPr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54025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nexesHeader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8"/>
          <p:cNvSpPr/>
          <p:nvPr userDrawn="1"/>
        </p:nvSpPr>
        <p:spPr>
          <a:xfrm>
            <a:off x="0" y="1481959"/>
            <a:ext cx="9906000" cy="1440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it-IT"/>
          </a:p>
        </p:txBody>
      </p:sp>
      <p:sp>
        <p:nvSpPr>
          <p:cNvPr id="5" name="Rettangolo 4"/>
          <p:cNvSpPr/>
          <p:nvPr userDrawn="1"/>
        </p:nvSpPr>
        <p:spPr>
          <a:xfrm>
            <a:off x="0" y="5450773"/>
            <a:ext cx="9906000" cy="833478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455612" y="2324032"/>
            <a:ext cx="8994775" cy="55245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0000"/>
              <a:buFont typeface="Marlett" pitchFamily="2" charset="2"/>
              <a:buNone/>
              <a:defRPr lang="en-US" sz="1400" b="0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455612" y="1496956"/>
            <a:ext cx="8994775" cy="75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216" tIns="210541" rIns="84216" bIns="42108" numCol="1" anchor="t" anchorCtr="0" compatLnSpc="1">
            <a:prstTxWarp prst="textNoShape">
              <a:avLst/>
            </a:prstTxWarp>
          </a:bodyPr>
          <a:lstStyle>
            <a:lvl1pPr>
              <a:def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logo_senzascritta_bianc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51562" y="5548907"/>
            <a:ext cx="2484000" cy="6372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Title&amp;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4024" y="214090"/>
            <a:ext cx="9000000" cy="479425"/>
          </a:xfrm>
          <a:noFill/>
          <a:effectLst/>
        </p:spPr>
        <p:txBody>
          <a:bodyPr/>
          <a:lstStyle>
            <a:lvl1pPr algn="l">
              <a:defRPr>
                <a:solidFill>
                  <a:srgbClr val="5F5F5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454024" y="1017588"/>
            <a:ext cx="9000000" cy="5292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54024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4024" y="214090"/>
            <a:ext cx="9000000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rgbClr val="5F5F5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454025" y="1017588"/>
            <a:ext cx="2160000" cy="5292000"/>
          </a:xfrm>
          <a:noFill/>
        </p:spPr>
        <p:txBody>
          <a:bodyPr/>
          <a:lstStyle>
            <a:lvl1pPr marL="180975" indent="-180975" algn="l">
              <a:buClrTx/>
              <a:buFont typeface="Arial" pitchFamily="34" charset="0"/>
              <a:buChar char="•"/>
              <a:defRPr sz="1000">
                <a:solidFill>
                  <a:schemeClr val="accent1"/>
                </a:solidFill>
                <a:latin typeface="Trebuchet MS" pitchFamily="34" charset="0"/>
              </a:defRPr>
            </a:lvl1pPr>
            <a:lvl2pPr marL="361950" indent="-180975" algn="l">
              <a:buClrTx/>
              <a:buFont typeface="Arial" pitchFamily="34" charset="0"/>
              <a:buChar char="•"/>
              <a:defRPr sz="1000">
                <a:solidFill>
                  <a:schemeClr val="accent1"/>
                </a:solidFill>
                <a:latin typeface="Trebuchet MS" pitchFamily="34" charset="0"/>
              </a:defRPr>
            </a:lvl2pPr>
            <a:lvl3pPr marL="542925" indent="-180975" algn="l">
              <a:buClrTx/>
              <a:buFont typeface="Arial" pitchFamily="34" charset="0"/>
              <a:buChar char="•"/>
              <a:defRPr sz="1000">
                <a:solidFill>
                  <a:schemeClr val="accent1"/>
                </a:solidFill>
                <a:latin typeface="Trebuchet MS" pitchFamily="34" charset="0"/>
              </a:defRPr>
            </a:lvl3pPr>
            <a:lvl4pPr marL="714375" indent="-171450" algn="l">
              <a:buClrTx/>
              <a:buFont typeface="Arial" pitchFamily="34" charset="0"/>
              <a:buChar char="•"/>
              <a:defRPr sz="1000">
                <a:solidFill>
                  <a:schemeClr val="accent1"/>
                </a:solidFill>
                <a:latin typeface="Trebuchet MS" pitchFamily="34" charset="0"/>
              </a:defRPr>
            </a:lvl4pPr>
            <a:lvl5pPr marL="895350" indent="-180975" algn="l">
              <a:buClrTx/>
              <a:buFont typeface="Arial" pitchFamily="34" charset="0"/>
              <a:buChar char="•"/>
              <a:defRPr sz="1000">
                <a:solidFill>
                  <a:schemeClr val="accent1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5"/>
          </p:nvPr>
        </p:nvSpPr>
        <p:spPr>
          <a:xfrm>
            <a:off x="2971800" y="1017588"/>
            <a:ext cx="6481762" cy="5292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10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7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70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54024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2437" y="208189"/>
            <a:ext cx="9001125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8787" y="701040"/>
            <a:ext cx="8986837" cy="562355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Font typeface="Arial" pitchFamily="34" charset="0"/>
              <a:buNone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to copertina_00.jpg"/>
          <p:cNvPicPr>
            <a:picLocks noChangeAspect="1"/>
          </p:cNvPicPr>
          <p:nvPr userDrawn="1"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2704" y="0"/>
            <a:ext cx="9900591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2438" y="208189"/>
            <a:ext cx="9001125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52438" y="768984"/>
            <a:ext cx="9000000" cy="263842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34290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715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715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715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57150"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452438" y="4343400"/>
            <a:ext cx="9000000" cy="19812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indent="-342900" algn="l" defTabSz="887413" rtl="0" eaLnBrk="0" fontAlgn="base" latinLnBrk="0" hangingPunct="0">
              <a:spcBef>
                <a:spcPct val="35000"/>
              </a:spcBef>
              <a:spcAft>
                <a:spcPct val="0"/>
              </a:spcAft>
              <a:buClrTx/>
              <a:buFont typeface="+mj-lt"/>
              <a:buAutoNum type="arabicPeriod"/>
              <a:defRPr lang="en-US" sz="13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452438" y="3892095"/>
            <a:ext cx="9000000" cy="396875"/>
          </a:xfrm>
        </p:spPr>
        <p:txBody>
          <a:bodyPr/>
          <a:lstStyle>
            <a:lvl1pPr algn="l">
              <a:defRPr sz="2000" b="1">
                <a:solidFill>
                  <a:schemeClr val="accent1"/>
                </a:solidFill>
                <a:latin typeface="+mj-lt"/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oto-sezione-ok_00.jpg"/>
          <p:cNvPicPr>
            <a:picLocks noChangeAspect="1"/>
          </p:cNvPicPr>
          <p:nvPr userDrawn="1"/>
        </p:nvPicPr>
        <p:blipFill>
          <a:blip r:embed="rId2" cstate="print">
            <a:duotone>
              <a:srgbClr val="316297">
                <a:shade val="45000"/>
                <a:satMod val="135000"/>
              </a:srgbClr>
              <a:prstClr val="white"/>
            </a:duotone>
          </a:blip>
          <a:stretch>
            <a:fillRect/>
          </a:stretch>
        </p:blipFill>
        <p:spPr>
          <a:xfrm>
            <a:off x="0" y="-25400"/>
            <a:ext cx="9906000" cy="6883400"/>
          </a:xfrm>
          <a:prstGeom prst="rect">
            <a:avLst/>
          </a:prstGeom>
        </p:spPr>
      </p:pic>
      <p:sp>
        <p:nvSpPr>
          <p:cNvPr id="5" name="Rettangolo 4"/>
          <p:cNvSpPr/>
          <p:nvPr userDrawn="1"/>
        </p:nvSpPr>
        <p:spPr>
          <a:xfrm>
            <a:off x="0" y="5450773"/>
            <a:ext cx="9906000" cy="833478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455612" y="2733472"/>
            <a:ext cx="8994775" cy="55245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0000"/>
              <a:buFont typeface="Marlett" pitchFamily="2" charset="2"/>
              <a:buNone/>
              <a:defRPr lang="en-US" sz="1400" b="0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455612" y="1922965"/>
            <a:ext cx="8994775" cy="7596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216" tIns="210541" rIns="84216" bIns="42108" numCol="1" anchor="t" anchorCtr="0" compatLnSpc="1">
            <a:prstTxWarp prst="textNoShape">
              <a:avLst/>
            </a:prstTxWarp>
          </a:bodyPr>
          <a:lstStyle>
            <a:lvl1pPr>
              <a:def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logo_senzascritta_bianc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51562" y="5548907"/>
            <a:ext cx="2484000" cy="6372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4025" y="214090"/>
            <a:ext cx="8999539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54025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454025" y="1017588"/>
            <a:ext cx="9000000" cy="5292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rtl="0" latinLnBrk="0">
              <a:buClrTx/>
              <a:buSzPct val="10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rtl="0" latinLnBrk="0"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rtl="0" latinLnBrk="0"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rtl="0" latinLnBrk="0"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rtl="0" latinLnBrk="0"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4024" y="214090"/>
            <a:ext cx="9000000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4024" y="1011357"/>
            <a:ext cx="432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just" defTabSz="8874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3563" y="1011357"/>
            <a:ext cx="432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5"/>
          </p:nvPr>
        </p:nvSpPr>
        <p:spPr>
          <a:xfrm>
            <a:off x="454024" y="1454150"/>
            <a:ext cx="4320000" cy="486092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9"/>
          </p:nvPr>
        </p:nvSpPr>
        <p:spPr>
          <a:xfrm>
            <a:off x="5133563" y="1454150"/>
            <a:ext cx="4320000" cy="486092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54024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4025" y="214090"/>
            <a:ext cx="9001125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454024" y="1013692"/>
            <a:ext cx="288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just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10756" y="1013692"/>
            <a:ext cx="288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575150" y="1013692"/>
            <a:ext cx="288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8"/>
          </p:nvPr>
        </p:nvSpPr>
        <p:spPr>
          <a:xfrm>
            <a:off x="454025" y="1454150"/>
            <a:ext cx="2880000" cy="4860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3513000" y="1454150"/>
            <a:ext cx="2880000" cy="4860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20"/>
          </p:nvPr>
        </p:nvSpPr>
        <p:spPr>
          <a:xfrm>
            <a:off x="6575150" y="1454150"/>
            <a:ext cx="2880000" cy="4860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54025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 algn="l">
              <a:tabLst>
                <a:tab pos="8786813" algn="r"/>
              </a:tabLst>
              <a:def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4024" y="214090"/>
            <a:ext cx="9000000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4024" y="1012185"/>
            <a:ext cx="432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4024" y="1012185"/>
            <a:ext cx="432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4024" y="3726486"/>
            <a:ext cx="432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34024" y="3726486"/>
            <a:ext cx="432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20"/>
          </p:nvPr>
        </p:nvSpPr>
        <p:spPr>
          <a:xfrm>
            <a:off x="454024" y="4178069"/>
            <a:ext cx="4320000" cy="21274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21"/>
          </p:nvPr>
        </p:nvSpPr>
        <p:spPr>
          <a:xfrm>
            <a:off x="5134024" y="4178069"/>
            <a:ext cx="4320000" cy="21274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9"/>
          </p:nvPr>
        </p:nvSpPr>
        <p:spPr>
          <a:xfrm>
            <a:off x="454024" y="1459816"/>
            <a:ext cx="4320000" cy="21274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22"/>
          </p:nvPr>
        </p:nvSpPr>
        <p:spPr>
          <a:xfrm>
            <a:off x="5134024" y="1459816"/>
            <a:ext cx="4320000" cy="21274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23"/>
          </p:nvPr>
        </p:nvSpPr>
        <p:spPr>
          <a:xfrm>
            <a:off x="454025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 sopra tes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/>
          <p:cNvSpPr>
            <a:spLocks noGrp="1"/>
          </p:cNvSpPr>
          <p:nvPr>
            <p:ph type="body" sz="quarter" idx="23"/>
          </p:nvPr>
        </p:nvSpPr>
        <p:spPr>
          <a:xfrm>
            <a:off x="454024" y="709390"/>
            <a:ext cx="9000000" cy="288000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ctr" anchorCtr="0" compatLnSpc="1">
            <a:prstTxWarp prst="textNoShape">
              <a:avLst/>
            </a:prstTxWarp>
          </a:bodyPr>
          <a:lstStyle>
            <a:lvl1pPr>
              <a:tabLst>
                <a:tab pos="8786813" algn="r"/>
              </a:tabLst>
              <a:def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pPr marL="342900" marR="0" lvl="0" indent="-342900" algn="just" defTabSz="887413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0"/>
              </a:spcAft>
              <a:buClr>
                <a:srgbClr val="003366"/>
              </a:buClr>
              <a:buSzTx/>
              <a:buFont typeface="Wingdings 2" pitchFamily="18" charset="2"/>
              <a:buNone/>
              <a:tabLst>
                <a:tab pos="8791575" algn="r"/>
              </a:tabLst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4025" y="1012185"/>
            <a:ext cx="432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4024" y="1012185"/>
            <a:ext cx="432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1"/>
          </p:nvPr>
        </p:nvSpPr>
        <p:spPr>
          <a:xfrm>
            <a:off x="454024" y="3726486"/>
            <a:ext cx="9000000" cy="414000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tIns="44382" rIns="182880" bIns="44382"/>
          <a:lstStyle>
            <a:lvl1pPr marL="0" indent="0" algn="l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300" b="1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0"/>
          </p:nvPr>
        </p:nvSpPr>
        <p:spPr>
          <a:xfrm>
            <a:off x="454024" y="4178069"/>
            <a:ext cx="9000000" cy="21274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9"/>
          </p:nvPr>
        </p:nvSpPr>
        <p:spPr>
          <a:xfrm>
            <a:off x="454024" y="1459816"/>
            <a:ext cx="4320000" cy="21274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22"/>
          </p:nvPr>
        </p:nvSpPr>
        <p:spPr>
          <a:xfrm>
            <a:off x="5134024" y="1459816"/>
            <a:ext cx="4320000" cy="2127481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8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60000"/>
              <a:buFont typeface="Wingdings 2" pitchFamily="18" charset="2"/>
              <a:buChar char="¿"/>
              <a:tabLst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40000"/>
              <a:buFont typeface="Wingdings 2" pitchFamily="18" charset="2"/>
              <a:buChar char="¿"/>
              <a:defRPr lang="en-US" sz="120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887413" rtl="0" eaLnBrk="1" fontAlgn="base" latinLnBrk="0" hangingPunct="1">
              <a:spcBef>
                <a:spcPct val="35000"/>
              </a:spcBef>
              <a:spcAft>
                <a:spcPct val="0"/>
              </a:spcAft>
              <a:buClrTx/>
              <a:buSzPct val="25000"/>
              <a:buFont typeface="Wingdings 2" pitchFamily="18" charset="2"/>
              <a:buChar char="¿"/>
              <a:defRPr lang="en-US" sz="12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4024" y="214090"/>
            <a:ext cx="9000000" cy="47942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>
              <a:defRPr lang="en-US" sz="2000" b="1" kern="1200" dirty="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defTabSz="914400" rtl="0" eaLnBrk="1" latinLnBrk="0" hangingPunct="1">
              <a:spcBef>
                <a:spcPct val="0"/>
              </a:spcBef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87" y="1017588"/>
            <a:ext cx="8986837" cy="529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4025" y="214090"/>
            <a:ext cx="90011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6" name="Text Box 78"/>
          <p:cNvSpPr txBox="1">
            <a:spLocks noChangeArrowheads="1"/>
          </p:cNvSpPr>
          <p:nvPr/>
        </p:nvSpPr>
        <p:spPr bwMode="auto">
          <a:xfrm>
            <a:off x="4789488" y="6537899"/>
            <a:ext cx="3373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378" tIns="91440" rIns="96378" bIns="9144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6CE3C2C-DF8D-411C-99E0-08C43AF02D98}" type="slidenum">
              <a:rPr lang="en-GB" sz="800">
                <a:solidFill>
                  <a:schemeClr val="accent1"/>
                </a:solidFill>
                <a:latin typeface="Trebuchet MS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GB" sz="800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pic>
        <p:nvPicPr>
          <p:cNvPr id="10" name="Picture 9" descr="logo_senzascritta.wmf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775224" y="6385705"/>
            <a:ext cx="1670400" cy="4291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4" r:id="rId3"/>
    <p:sldLayoutId id="2147483672" r:id="rId4"/>
    <p:sldLayoutId id="2147483650" r:id="rId5"/>
    <p:sldLayoutId id="2147483652" r:id="rId6"/>
    <p:sldLayoutId id="2147483653" r:id="rId7"/>
    <p:sldLayoutId id="2147483659" r:id="rId8"/>
    <p:sldLayoutId id="2147483660" r:id="rId9"/>
    <p:sldLayoutId id="2147483656" r:id="rId10"/>
    <p:sldLayoutId id="2147483663" r:id="rId11"/>
    <p:sldLayoutId id="2147483662" r:id="rId12"/>
    <p:sldLayoutId id="2147483668" r:id="rId13"/>
    <p:sldLayoutId id="2147483665" r:id="rId14"/>
    <p:sldLayoutId id="2147483673" r:id="rId15"/>
    <p:sldLayoutId id="2147483674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smtClean="0">
          <a:solidFill>
            <a:schemeClr val="accent1"/>
          </a:solidFill>
          <a:latin typeface="Georgia" pitchFamily="18" charset="0"/>
          <a:ea typeface="+mn-ea"/>
          <a:cs typeface="+mn-cs"/>
        </a:defRPr>
      </a:lvl1pPr>
      <a:lvl2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smtClean="0">
          <a:solidFill>
            <a:schemeClr val="accent1"/>
          </a:solidFill>
          <a:latin typeface="Georgia" pitchFamily="18" charset="0"/>
          <a:ea typeface="+mn-ea"/>
          <a:cs typeface="+mn-cs"/>
        </a:defRPr>
      </a:lvl2pPr>
      <a:lvl3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smtClean="0">
          <a:solidFill>
            <a:schemeClr val="accent1"/>
          </a:solidFill>
          <a:latin typeface="Georgia" pitchFamily="18" charset="0"/>
          <a:ea typeface="+mn-ea"/>
          <a:cs typeface="+mn-cs"/>
        </a:defRPr>
      </a:lvl3pPr>
      <a:lvl4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smtClean="0">
          <a:solidFill>
            <a:schemeClr val="accent1"/>
          </a:solidFill>
          <a:latin typeface="Georgia" pitchFamily="18" charset="0"/>
          <a:ea typeface="+mn-ea"/>
          <a:cs typeface="+mn-cs"/>
        </a:defRPr>
      </a:lvl4pPr>
      <a:lvl5pPr marL="0" indent="0" algn="l" defTabSz="887413" rtl="0" eaLnBrk="1" fontAlgn="base" latinLnBrk="0" hangingPunct="1">
        <a:spcBef>
          <a:spcPct val="35000"/>
        </a:spcBef>
        <a:spcAft>
          <a:spcPct val="0"/>
        </a:spcAft>
        <a:buClr>
          <a:srgbClr val="003366"/>
        </a:buClr>
        <a:buFont typeface="Arial" pitchFamily="34" charset="0"/>
        <a:buNone/>
        <a:defRPr lang="en-US" sz="1200" kern="1200" dirty="0" smtClean="0">
          <a:solidFill>
            <a:schemeClr val="accent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58788" y="1720644"/>
            <a:ext cx="8994775" cy="1281347"/>
          </a:xfr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r>
              <a:rPr lang="it-IT" dirty="0" smtClean="0"/>
              <a:t>Declino </a:t>
            </a:r>
            <a:r>
              <a:rPr lang="it-IT" dirty="0"/>
              <a:t>dei sistemi di grande impresa e tenuta dei sistemi distrettuali e del quarto capitalismo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it-IT" dirty="0" smtClean="0"/>
              <a:t>Artimino</a:t>
            </a:r>
            <a:r>
              <a:rPr lang="it-IT" dirty="0"/>
              <a:t>,  8 Ottobre </a:t>
            </a:r>
            <a:r>
              <a:rPr lang="it-IT" dirty="0" smtClean="0"/>
              <a:t>2012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8788" y="5624748"/>
            <a:ext cx="4953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1200" b="1" dirty="0" smtClean="0">
                <a:solidFill>
                  <a:schemeClr val="bg1"/>
                </a:solidFill>
              </a:rPr>
              <a:t>Fulvio Coltorti</a:t>
            </a:r>
          </a:p>
          <a:p>
            <a:pPr>
              <a:defRPr/>
            </a:pPr>
            <a:r>
              <a:rPr lang="it-IT" sz="1200" b="1" dirty="0" smtClean="0">
                <a:solidFill>
                  <a:schemeClr val="bg1"/>
                </a:solidFill>
              </a:rPr>
              <a:t>Area Studi Mediobanca</a:t>
            </a:r>
            <a:endParaRPr lang="it-IT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14090"/>
            <a:ext cx="8999539" cy="887123"/>
          </a:xfrm>
        </p:spPr>
        <p:txBody>
          <a:bodyPr/>
          <a:lstStyle/>
          <a:p>
            <a:r>
              <a:rPr lang="it-IT" sz="2600" dirty="0" smtClean="0"/>
              <a:t>Nel lungo periodo</a:t>
            </a:r>
            <a:endParaRPr lang="it-IT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5"/>
          </p:nvPr>
        </p:nvSpPr>
        <p:spPr>
          <a:xfrm>
            <a:off x="404864" y="1386349"/>
            <a:ext cx="9000000" cy="4080387"/>
          </a:xfrm>
        </p:spPr>
        <p:txBody>
          <a:bodyPr/>
          <a:lstStyle/>
          <a:p>
            <a:pPr>
              <a:buNone/>
            </a:pPr>
            <a:r>
              <a:rPr lang="it-IT" sz="2000" dirty="0" smtClean="0"/>
              <a:t> </a:t>
            </a:r>
          </a:p>
          <a:p>
            <a:pPr>
              <a:buNone/>
            </a:pPr>
            <a:endParaRPr lang="it-IT" sz="2000" dirty="0" smtClean="0"/>
          </a:p>
          <a:p>
            <a:pPr algn="ctr">
              <a:buNone/>
            </a:pPr>
            <a:r>
              <a:rPr lang="it-IT" sz="2000" b="1" i="1" dirty="0" smtClean="0"/>
              <a:t>I motori per il “nuovo” sviluppo stanno </a:t>
            </a:r>
          </a:p>
          <a:p>
            <a:pPr algn="ctr">
              <a:buNone/>
            </a:pPr>
            <a:r>
              <a:rPr lang="it-IT" sz="2000" b="1" i="1" dirty="0" smtClean="0"/>
              <a:t>nei sistemi locali distrettuali e del Quarto capitalismo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5612" y="1445342"/>
            <a:ext cx="8994775" cy="123722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dirty="0" smtClean="0"/>
              <a:t>Cosa sta accadendo nei distretti?</a:t>
            </a:r>
          </a:p>
          <a:p>
            <a:r>
              <a:rPr lang="it-IT" dirty="0" smtClean="0"/>
              <a:t>Metodologia</a:t>
            </a:r>
            <a:endParaRPr lang="en-US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14090"/>
            <a:ext cx="8999539" cy="887123"/>
          </a:xfrm>
        </p:spPr>
        <p:txBody>
          <a:bodyPr/>
          <a:lstStyle/>
          <a:p>
            <a:r>
              <a:rPr lang="it-IT" sz="2800" dirty="0" smtClean="0"/>
              <a:t>Metodologia: la base dati</a:t>
            </a:r>
            <a:endParaRPr lang="it-IT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5"/>
          </p:nvPr>
        </p:nvSpPr>
        <p:spPr>
          <a:xfrm>
            <a:off x="454025" y="875072"/>
            <a:ext cx="9000000" cy="5434516"/>
          </a:xfrm>
        </p:spPr>
        <p:txBody>
          <a:bodyPr/>
          <a:lstStyle/>
          <a:p>
            <a:r>
              <a:rPr lang="it-IT" sz="2400" i="1" dirty="0" smtClean="0"/>
              <a:t> </a:t>
            </a:r>
            <a:r>
              <a:rPr lang="it-IT" sz="2000" dirty="0"/>
              <a:t>Dati Istat (Asia) e Mediobanca (</a:t>
            </a:r>
            <a:r>
              <a:rPr lang="it-IT" sz="2000" dirty="0" err="1"/>
              <a:t>Mediobanca-Unioncamere</a:t>
            </a:r>
            <a:r>
              <a:rPr lang="it-IT" sz="2000" dirty="0"/>
              <a:t>). </a:t>
            </a:r>
            <a:r>
              <a:rPr lang="it-IT" sz="2000" dirty="0" err="1"/>
              <a:t>Caveat</a:t>
            </a:r>
            <a:r>
              <a:rPr lang="it-IT" sz="2000" dirty="0"/>
              <a:t>: codifiche mutate nel 2008 (da Ateco2002 ad Ateco2007) per i dati </a:t>
            </a:r>
            <a:r>
              <a:rPr lang="it-IT" sz="2000" dirty="0" smtClean="0"/>
              <a:t>Istat, dettagliati a livello territoriale solo con 2 </a:t>
            </a:r>
            <a:r>
              <a:rPr lang="it-IT" sz="2000" dirty="0" err="1" smtClean="0"/>
              <a:t>digit</a:t>
            </a:r>
            <a:endParaRPr lang="it-IT" sz="2000" dirty="0"/>
          </a:p>
          <a:p>
            <a:r>
              <a:rPr lang="it-IT" sz="2000" dirty="0" smtClean="0"/>
              <a:t> Cautela nelle interpretazioni: ricordiamo Marshall e cerchiamo le “tendenze” indotte dai cambiamenti nei fattori</a:t>
            </a:r>
            <a:endParaRPr lang="it-IT" sz="2000" dirty="0"/>
          </a:p>
          <a:p>
            <a:r>
              <a:rPr lang="it-IT" sz="2000" dirty="0" smtClean="0"/>
              <a:t>Due approcci:</a:t>
            </a:r>
          </a:p>
          <a:p>
            <a:pPr lvl="1"/>
            <a:r>
              <a:rPr lang="it-IT" sz="2000" dirty="0" smtClean="0"/>
              <a:t>Per area: in base alla natura prevalente distrettuale (42,5 province); le altre sono di grande impresa (28,5) e residue (36); tutta la manifattura</a:t>
            </a:r>
          </a:p>
          <a:p>
            <a:pPr lvl="1"/>
            <a:r>
              <a:rPr lang="it-IT" sz="2000" dirty="0" smtClean="0"/>
              <a:t>Per distretto: assunti i distretti </a:t>
            </a:r>
            <a:r>
              <a:rPr lang="it-IT" sz="2000" dirty="0" err="1" smtClean="0"/>
              <a:t>Mediobanca-Unioncamere</a:t>
            </a:r>
            <a:r>
              <a:rPr lang="it-IT" sz="2000" dirty="0" smtClean="0"/>
              <a:t> individuati in base alla provincia e al settore di specializzazione; 85 distretti ridotti a 65 per le sovrapposizioni</a:t>
            </a:r>
          </a:p>
          <a:p>
            <a:pPr lvl="2"/>
            <a:r>
              <a:rPr lang="it-IT" sz="2000" dirty="0" smtClean="0"/>
              <a:t>Poli: assunti quelli individuati da </a:t>
            </a:r>
            <a:r>
              <a:rPr lang="it-IT" sz="2000" dirty="0" err="1" smtClean="0"/>
              <a:t>Gherardini</a:t>
            </a:r>
            <a:r>
              <a:rPr lang="it-IT" sz="2000" dirty="0" smtClean="0"/>
              <a:t> (</a:t>
            </a:r>
            <a:r>
              <a:rPr lang="it-IT" sz="2000" dirty="0" err="1" smtClean="0"/>
              <a:t>Ramella</a:t>
            </a:r>
            <a:r>
              <a:rPr lang="it-IT" sz="2000" dirty="0" smtClean="0"/>
              <a:t> &amp; Trigilia 2010); degli originari 39 due corrispondono a </a:t>
            </a:r>
            <a:r>
              <a:rPr lang="it-IT" sz="2000" dirty="0" err="1" smtClean="0"/>
              <a:t>DI</a:t>
            </a:r>
            <a:r>
              <a:rPr lang="it-IT" sz="2000" dirty="0" smtClean="0"/>
              <a:t> e 7 si sovrappongono; quindi le entità considerate sono 30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tipologie del cambiamento nei distretti e poli</a:t>
            </a:r>
            <a:endParaRPr lang="it-IT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0"/>
          </p:nvPr>
        </p:nvGraphicFramePr>
        <p:xfrm>
          <a:off x="662747" y="936964"/>
          <a:ext cx="8589408" cy="560410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705666"/>
                <a:gridCol w="1248697"/>
                <a:gridCol w="1347019"/>
                <a:gridCol w="1288026"/>
              </a:tblGrid>
              <a:tr h="9863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Tipologie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Addetti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alle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unità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locali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nei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DI e </a:t>
                      </a:r>
                      <a:r>
                        <a:rPr lang="en-US" sz="1400" baseline="0" dirty="0" err="1" smtClean="0">
                          <a:solidFill>
                            <a:schemeClr val="bg1"/>
                          </a:solidFill>
                        </a:rPr>
                        <a:t>Poli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Dipendenti</a:t>
                      </a:r>
                      <a:r>
                        <a:rPr lang="it-IT" sz="1400" baseline="0" dirty="0" smtClean="0"/>
                        <a:t> delle medie imprese</a:t>
                      </a:r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Export dei distretti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23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>
                          <a:solidFill>
                            <a:schemeClr val="accent1"/>
                          </a:solidFill>
                        </a:rPr>
                        <a:t>Dati</a:t>
                      </a:r>
                      <a:r>
                        <a:rPr lang="en-US" sz="14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accent1"/>
                          </a:solidFill>
                        </a:rPr>
                        <a:t>disponibili</a:t>
                      </a:r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2001-09</a:t>
                      </a:r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2001-09</a:t>
                      </a:r>
                      <a:endParaRPr lang="en-GB" sz="14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2001-11</a:t>
                      </a:r>
                      <a:endParaRPr lang="en-GB" sz="14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Sviluppo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complessivo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del DI / Polo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Sviluppo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complessivo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con export in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calo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Espansione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classico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/ Polo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algn="just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Espansione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con export in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calo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MI con export</a:t>
                      </a:r>
                      <a:r>
                        <a:rPr lang="en-US" sz="160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600" kern="1200" baseline="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calo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Ristrutturazione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/ Polo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accent1"/>
                          </a:solidFill>
                        </a:rPr>
                        <a:t>+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complessiva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1"/>
                          </a:solidFill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155003">
                <a:tc>
                  <a:txBody>
                    <a:bodyPr/>
                    <a:lstStyle/>
                    <a:p>
                      <a:pPr algn="l"/>
                      <a:endParaRPr lang="en-US" sz="5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5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493354" y="591403"/>
            <a:ext cx="9000000" cy="288000"/>
          </a:xfrm>
        </p:spPr>
        <p:txBody>
          <a:bodyPr/>
          <a:lstStyle/>
          <a:p>
            <a:r>
              <a:rPr lang="it-IT" dirty="0" smtClean="0"/>
              <a:t>Variazioni positive +, negative -, tra il 2001 e il 2007</a:t>
            </a:r>
            <a:r>
              <a:rPr lang="it-IT" dirty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5612" y="1445342"/>
            <a:ext cx="8994775" cy="123722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dirty="0" smtClean="0"/>
              <a:t>Cosa sta accadendo nei distretti?</a:t>
            </a:r>
          </a:p>
          <a:p>
            <a:r>
              <a:rPr lang="it-IT" dirty="0" smtClean="0"/>
              <a:t>Le tendenze</a:t>
            </a:r>
            <a:endParaRPr lang="en-US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Riepilogo degli addetti manifatturieri</a:t>
            </a:r>
            <a:endParaRPr lang="it-IT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0"/>
          </p:nvPr>
        </p:nvGraphicFramePr>
        <p:xfrm>
          <a:off x="662747" y="936964"/>
          <a:ext cx="8589408" cy="537239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705666"/>
                <a:gridCol w="1248697"/>
                <a:gridCol w="1347019"/>
                <a:gridCol w="1288026"/>
              </a:tblGrid>
              <a:tr h="5968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Manifattura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2001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2007</a:t>
                      </a:r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2009</a:t>
                      </a:r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23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In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aree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distrettuali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(000 di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addetti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2.516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2.239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2.065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i="1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89,0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82,1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aree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grande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impresa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(000 di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addetti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1.235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1.061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997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85,9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80,7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altre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aree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(000 di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addetti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1.159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979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826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84,5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71,3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b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manifattura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 (000 di </a:t>
                      </a:r>
                      <a:r>
                        <a:rPr lang="en-US" sz="1600" b="1" dirty="0" err="1" smtClean="0">
                          <a:solidFill>
                            <a:schemeClr val="accent1"/>
                          </a:solidFill>
                        </a:rPr>
                        <a:t>addetti</a:t>
                      </a:r>
                      <a:r>
                        <a:rPr lang="en-US" sz="1600" b="1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4.910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4.279</a:t>
                      </a:r>
                      <a:endParaRPr lang="en-GB" sz="1600" b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3.888</a:t>
                      </a:r>
                      <a:endParaRPr lang="en-GB" sz="1600" b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Di cui: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aree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distrettuali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(000)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304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326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272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24576">
                <a:tc>
                  <a:txBody>
                    <a:bodyPr/>
                    <a:lstStyle/>
                    <a:p>
                      <a:pPr algn="r"/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107,2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89,5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155003">
                <a:tc>
                  <a:txBody>
                    <a:bodyPr/>
                    <a:lstStyle/>
                    <a:p>
                      <a:pPr algn="l"/>
                      <a:endParaRPr lang="en-US" sz="8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8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GB" sz="8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GB" sz="8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493354" y="591403"/>
            <a:ext cx="9000000" cy="288000"/>
          </a:xfrm>
        </p:spPr>
        <p:txBody>
          <a:bodyPr/>
          <a:lstStyle/>
          <a:p>
            <a:r>
              <a:rPr lang="it-IT" dirty="0" smtClean="0"/>
              <a:t>Su dati Istat e Mediobanca</a:t>
            </a:r>
            <a:r>
              <a:rPr lang="it-IT" dirty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tipologie del cambiamento: effetti sugli addetti</a:t>
            </a:r>
            <a:endParaRPr lang="it-IT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0"/>
          </p:nvPr>
        </p:nvGraphicFramePr>
        <p:xfrm>
          <a:off x="662747" y="936964"/>
          <a:ext cx="8589408" cy="526442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705666"/>
                <a:gridCol w="1248697"/>
                <a:gridCol w="1347019"/>
                <a:gridCol w="1288026"/>
              </a:tblGrid>
              <a:tr h="5968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Nelle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aree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distrettuali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2001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2007</a:t>
                      </a:r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2009</a:t>
                      </a:r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78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(000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1.967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1.760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1.626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35664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i="1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89,5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82,7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Ristrutturazione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(000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369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342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356643">
                <a:tc>
                  <a:txBody>
                    <a:bodyPr/>
                    <a:lstStyle/>
                    <a:p>
                      <a:pPr algn="r"/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87,7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81,4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complessiva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(000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307482">
                <a:tc>
                  <a:txBody>
                    <a:bodyPr/>
                    <a:lstStyle/>
                    <a:p>
                      <a:pPr algn="r"/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76,1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68,7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79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Sviluppo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complessivo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del DI 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(000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309180">
                <a:tc>
                  <a:txBody>
                    <a:bodyPr/>
                    <a:lstStyle/>
                    <a:p>
                      <a:pPr algn="r"/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indice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100,8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87,0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24576">
                <a:tc>
                  <a:txBody>
                    <a:bodyPr/>
                    <a:lstStyle/>
                    <a:p>
                      <a:pPr algn="just"/>
                      <a:r>
                        <a:rPr lang="en-US" sz="1600" i="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r>
                        <a:rPr lang="en-US" sz="1600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(000 di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addetti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2.516</a:t>
                      </a:r>
                      <a:endParaRPr lang="en-US" sz="1600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2.239</a:t>
                      </a:r>
                      <a:endParaRPr lang="en-GB" sz="1600" i="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2.065</a:t>
                      </a:r>
                      <a:endParaRPr lang="en-GB" sz="1600" i="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424576">
                <a:tc>
                  <a:txBody>
                    <a:bodyPr/>
                    <a:lstStyle/>
                    <a:p>
                      <a:pPr algn="r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media </a:t>
                      </a:r>
                      <a:r>
                        <a:rPr lang="en-US" sz="1600" i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impresa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78,2</a:t>
                      </a:r>
                      <a:endParaRPr lang="en-US" sz="16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78,6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78,7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155003">
                <a:tc>
                  <a:txBody>
                    <a:bodyPr/>
                    <a:lstStyle/>
                    <a:p>
                      <a:pPr algn="l"/>
                      <a:endParaRPr lang="en-US" sz="8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8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GB" sz="8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GB" sz="8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503186" y="542241"/>
            <a:ext cx="9000000" cy="288000"/>
          </a:xfrm>
        </p:spPr>
        <p:txBody>
          <a:bodyPr/>
          <a:lstStyle/>
          <a:p>
            <a:r>
              <a:rPr lang="it-IT" dirty="0" smtClean="0"/>
              <a:t>Su dati Istat e Mediobanca</a:t>
            </a:r>
            <a:r>
              <a:rPr lang="it-IT" dirty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4025" y="214090"/>
            <a:ext cx="9000000" cy="611820"/>
          </a:xfrm>
        </p:spPr>
        <p:txBody>
          <a:bodyPr/>
          <a:lstStyle/>
          <a:p>
            <a:r>
              <a:rPr lang="it-IT" dirty="0" smtClean="0"/>
              <a:t>Le tipologie del cambiamento: effetti sugli addetti in </a:t>
            </a:r>
            <a:r>
              <a:rPr lang="it-IT" dirty="0" err="1" smtClean="0"/>
              <a:t>DI</a:t>
            </a:r>
            <a:r>
              <a:rPr lang="it-IT" dirty="0" smtClean="0"/>
              <a:t> e aree</a:t>
            </a:r>
            <a:endParaRPr lang="it-IT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0"/>
          </p:nvPr>
        </p:nvGraphicFramePr>
        <p:xfrm>
          <a:off x="643083" y="1448240"/>
          <a:ext cx="8589407" cy="429379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50259"/>
                <a:gridCol w="1297859"/>
                <a:gridCol w="1150374"/>
                <a:gridCol w="1229032"/>
                <a:gridCol w="1061883"/>
              </a:tblGrid>
              <a:tr h="6564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Tipologie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su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variazioni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2001-07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Nei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DI e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Poli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Nelle aree</a:t>
                      </a:r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99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accent1"/>
                          </a:solidFill>
                        </a:rPr>
                        <a:t>Variaz</a:t>
                      </a:r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. % 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01-09</a:t>
                      </a:r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Peso nel 2001</a:t>
                      </a:r>
                      <a:endParaRPr lang="en-GB" sz="14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accent1"/>
                          </a:solidFill>
                        </a:rPr>
                        <a:t>Variaz</a:t>
                      </a:r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. % 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01-09</a:t>
                      </a:r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Peso 2001</a:t>
                      </a:r>
                      <a:endParaRPr lang="en-GB" sz="14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</a:tr>
              <a:tr h="526937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-23,2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45,0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-17,3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78,2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52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Ristrutturazione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</a:t>
                      </a: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-30,3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25,9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-18,6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16,7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526937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complessiva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-35,5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24,7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-31,3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52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Sviluppo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complessivo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del DI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-8,3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-13,0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368758">
                <a:tc>
                  <a:txBody>
                    <a:bodyPr/>
                    <a:lstStyle/>
                    <a:p>
                      <a:pPr algn="just"/>
                      <a:r>
                        <a:rPr lang="en-US" sz="1600" i="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Espansione</a:t>
                      </a:r>
                      <a:r>
                        <a:rPr lang="en-US" sz="1600" i="0" kern="1200" baseline="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</a:t>
                      </a:r>
                      <a:r>
                        <a:rPr lang="en-US" sz="1600" i="0" kern="1200" baseline="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classico</a:t>
                      </a:r>
                      <a:endParaRPr lang="en-US" sz="1600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+25,8</a:t>
                      </a:r>
                      <a:endParaRPr lang="en-US" sz="1600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222170">
                <a:tc>
                  <a:txBody>
                    <a:bodyPr/>
                    <a:lstStyle/>
                    <a:p>
                      <a:pPr algn="r"/>
                      <a:endParaRPr lang="en-US" sz="8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368758">
                <a:tc>
                  <a:txBody>
                    <a:bodyPr/>
                    <a:lstStyle/>
                    <a:p>
                      <a:pPr algn="just"/>
                      <a:r>
                        <a:rPr lang="en-US" sz="1600" b="1" i="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en-US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-26,4</a:t>
                      </a:r>
                      <a:endParaRPr lang="en-US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GB" sz="1600" b="1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-17,9</a:t>
                      </a:r>
                      <a:endParaRPr lang="en-GB" sz="1600" b="1" i="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GB" sz="1600" b="1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493354" y="591403"/>
            <a:ext cx="9000000" cy="288000"/>
          </a:xfrm>
        </p:spPr>
        <p:txBody>
          <a:bodyPr/>
          <a:lstStyle/>
          <a:p>
            <a:r>
              <a:rPr lang="it-IT" dirty="0" smtClean="0"/>
              <a:t>Su dati Istat e Mediobanca</a:t>
            </a:r>
            <a:r>
              <a:rPr lang="it-IT" dirty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4025" y="214090"/>
            <a:ext cx="9102930" cy="611820"/>
          </a:xfrm>
        </p:spPr>
        <p:txBody>
          <a:bodyPr/>
          <a:lstStyle/>
          <a:p>
            <a:r>
              <a:rPr lang="it-IT" dirty="0" smtClean="0"/>
              <a:t>Effetti sugli addetti in  base alla densità di medie imprese nelle aree</a:t>
            </a:r>
            <a:endParaRPr lang="it-IT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0"/>
          </p:nvPr>
        </p:nvGraphicFramePr>
        <p:xfrm>
          <a:off x="643083" y="1448240"/>
          <a:ext cx="8589407" cy="436885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850259"/>
                <a:gridCol w="1297859"/>
                <a:gridCol w="1150374"/>
                <a:gridCol w="1229032"/>
                <a:gridCol w="1061883"/>
              </a:tblGrid>
              <a:tr h="6564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Aree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distrettuali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Tipologie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su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variazioni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2001-07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Alta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densità</a:t>
                      </a:r>
                      <a:endParaRPr lang="en-US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dipendenti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MI &gt; 15% del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totale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addetti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Bassa densità</a:t>
                      </a:r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L="91488" marR="9148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899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accent1"/>
                          </a:solidFill>
                        </a:rPr>
                        <a:t>Variaz</a:t>
                      </a:r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. % 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01-09</a:t>
                      </a:r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Peso nel 2001</a:t>
                      </a:r>
                      <a:endParaRPr lang="en-GB" sz="14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solidFill>
                            <a:schemeClr val="accent1"/>
                          </a:solidFill>
                        </a:rPr>
                        <a:t>Variaz</a:t>
                      </a:r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. % 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accent1"/>
                          </a:solidFill>
                        </a:rPr>
                        <a:t>01-09</a:t>
                      </a:r>
                      <a:endParaRPr lang="en-US" sz="1400" b="0" dirty="0">
                        <a:solidFill>
                          <a:schemeClr val="accent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Peso 2001</a:t>
                      </a:r>
                      <a:endParaRPr lang="en-GB" sz="14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</a:tr>
              <a:tr h="526937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-14,6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82,2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-20,5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74,0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52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Ristrutturazione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</a:t>
                      </a: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-16,9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15,2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-20,0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18,3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526937"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complessiva</a:t>
                      </a:r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DI 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-41,2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2,6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-24,4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3,7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526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Sviluppo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</a:rPr>
                        <a:t>complessivo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</a:rPr>
                        <a:t> del DI</a:t>
                      </a:r>
                      <a:endParaRPr lang="en-US" sz="16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6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-14,0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4,1</a:t>
                      </a:r>
                      <a:endParaRPr lang="en-GB" sz="16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368758">
                <a:tc>
                  <a:txBody>
                    <a:bodyPr/>
                    <a:lstStyle/>
                    <a:p>
                      <a:pPr algn="just"/>
                      <a:r>
                        <a:rPr lang="en-US" sz="1600" b="1" i="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en-US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-15,6</a:t>
                      </a:r>
                      <a:endParaRPr lang="en-US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GB" sz="1600" b="1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-20,3</a:t>
                      </a:r>
                      <a:endParaRPr lang="en-GB" sz="1600" b="1" i="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en-GB" sz="1600" b="1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222170">
                <a:tc>
                  <a:txBody>
                    <a:bodyPr/>
                    <a:lstStyle/>
                    <a:p>
                      <a:pPr algn="r"/>
                      <a:endParaRPr lang="en-US" sz="8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i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</a:tr>
              <a:tr h="368758">
                <a:tc>
                  <a:txBody>
                    <a:bodyPr/>
                    <a:lstStyle/>
                    <a:p>
                      <a:pPr algn="just"/>
                      <a:r>
                        <a:rPr lang="en-US" sz="1600" b="1" i="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Dipendenti</a:t>
                      </a:r>
                      <a:r>
                        <a:rPr lang="en-US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medie</a:t>
                      </a:r>
                      <a:r>
                        <a:rPr lang="en-US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imprese</a:t>
                      </a:r>
                      <a:endParaRPr lang="en-US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-10,0</a:t>
                      </a:r>
                      <a:endParaRPr lang="en-US" sz="1600" b="1" i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600" b="1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-11,4</a:t>
                      </a:r>
                      <a:endParaRPr lang="en-GB" sz="1600" b="1" i="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600" b="1" i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493354" y="591403"/>
            <a:ext cx="9000000" cy="288000"/>
          </a:xfrm>
        </p:spPr>
        <p:txBody>
          <a:bodyPr/>
          <a:lstStyle/>
          <a:p>
            <a:r>
              <a:rPr lang="it-IT" dirty="0" smtClean="0"/>
              <a:t>Su dati Istat e Mediobanca</a:t>
            </a:r>
            <a:r>
              <a:rPr lang="it-IT" dirty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Esportazioni dal 2001 al 2011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Poli</a:t>
            </a:r>
            <a:endParaRPr lang="en-GB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Distretti</a:t>
            </a:r>
            <a:endParaRPr lang="en-GB" dirty="0"/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idx="15"/>
          </p:nvPr>
        </p:nvGraphicFramePr>
        <p:xfrm>
          <a:off x="454025" y="1454150"/>
          <a:ext cx="431958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7"/>
          <p:cNvGraphicFramePr>
            <a:graphicFrameLocks noGrp="1"/>
          </p:cNvGraphicFramePr>
          <p:nvPr>
            <p:ph idx="19"/>
          </p:nvPr>
        </p:nvGraphicFramePr>
        <p:xfrm>
          <a:off x="5133975" y="1454150"/>
          <a:ext cx="431958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Milioni di euro; su dati Istat ; tipologie su variazioni 2001-07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309" y="214090"/>
            <a:ext cx="9091255" cy="887123"/>
          </a:xfrm>
        </p:spPr>
        <p:txBody>
          <a:bodyPr/>
          <a:lstStyle/>
          <a:p>
            <a:r>
              <a:rPr lang="it-IT" sz="2600" dirty="0" smtClean="0"/>
              <a:t>Analisi discutibili</a:t>
            </a:r>
            <a:endParaRPr lang="it-IT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5"/>
          </p:nvPr>
        </p:nvSpPr>
        <p:spPr>
          <a:xfrm>
            <a:off x="454025" y="1209367"/>
            <a:ext cx="9000000" cy="4935794"/>
          </a:xfrm>
        </p:spPr>
        <p:txBody>
          <a:bodyPr/>
          <a:lstStyle/>
          <a:p>
            <a:r>
              <a:rPr lang="it-IT" sz="2400" dirty="0" smtClean="0"/>
              <a:t> </a:t>
            </a:r>
            <a:r>
              <a:rPr lang="it-IT" sz="2000" i="1" dirty="0" smtClean="0"/>
              <a:t>“i </a:t>
            </a:r>
            <a:r>
              <a:rPr lang="it-IT" sz="2000" i="1" dirty="0"/>
              <a:t>maggiori ostacoli all’attività di internazionalizzazione vengono identificati nella ridotta dimensione di impresa, nella scarsa disponibilità di capacità </a:t>
            </a:r>
            <a:r>
              <a:rPr lang="it-IT" sz="2000" i="1" dirty="0" smtClean="0"/>
              <a:t>manageriali” </a:t>
            </a:r>
            <a:r>
              <a:rPr lang="it-IT" sz="2000" dirty="0" smtClean="0"/>
              <a:t>(F. </a:t>
            </a:r>
            <a:r>
              <a:rPr lang="it-IT" sz="2000" dirty="0" err="1" smtClean="0"/>
              <a:t>Saccomanni</a:t>
            </a:r>
            <a:r>
              <a:rPr lang="it-IT" sz="2000" dirty="0" smtClean="0"/>
              <a:t>, Bankitalia, 14/6/2012) </a:t>
            </a:r>
            <a:endParaRPr lang="it-IT" sz="2000" i="1" dirty="0"/>
          </a:p>
          <a:p>
            <a:endParaRPr lang="en-GB" sz="2400" dirty="0"/>
          </a:p>
          <a:p>
            <a:r>
              <a:rPr lang="it-IT" sz="2000" i="1" dirty="0" smtClean="0"/>
              <a:t>“le perdite di quota dell’Italia sulle esportazioni mondiali </a:t>
            </a:r>
            <a:r>
              <a:rPr lang="it-IT" sz="2000" i="1" dirty="0" err="1" smtClean="0"/>
              <a:t>sono…</a:t>
            </a:r>
            <a:r>
              <a:rPr lang="it-IT" sz="2000" i="1" dirty="0" smtClean="0"/>
              <a:t> spiegate da un puro effetto di persistente specializzazione settoriale in settori a crescita relativamente lenta” </a:t>
            </a:r>
            <a:r>
              <a:rPr lang="it-IT" sz="2000" dirty="0" smtClean="0"/>
              <a:t>(F. </a:t>
            </a:r>
            <a:r>
              <a:rPr lang="it-IT" sz="2000" dirty="0" err="1" smtClean="0"/>
              <a:t>Onida</a:t>
            </a:r>
            <a:r>
              <a:rPr lang="it-IT" sz="2000" dirty="0" smtClean="0"/>
              <a:t>, </a:t>
            </a:r>
            <a:r>
              <a:rPr lang="it-IT" sz="2000" dirty="0" err="1"/>
              <a:t>U</a:t>
            </a:r>
            <a:r>
              <a:rPr lang="it-IT" sz="2000" smtClean="0"/>
              <a:t>niv</a:t>
            </a:r>
            <a:r>
              <a:rPr lang="it-IT" sz="2000" dirty="0" smtClean="0"/>
              <a:t>. Bocconi, seminario Confindustria 28/6/2012)</a:t>
            </a:r>
          </a:p>
          <a:p>
            <a:endParaRPr lang="it-IT" sz="2000" dirty="0"/>
          </a:p>
          <a:p>
            <a:r>
              <a:rPr lang="it-IT" sz="2000" dirty="0" smtClean="0"/>
              <a:t>“</a:t>
            </a:r>
            <a:r>
              <a:rPr lang="it-IT" sz="2000" i="1" dirty="0" smtClean="0"/>
              <a:t>il più grave degli svantaggi competitivi: quello relativo alla produttività del </a:t>
            </a:r>
            <a:r>
              <a:rPr lang="it-IT" sz="2000" i="1" dirty="0" err="1" smtClean="0"/>
              <a:t>lavoro…</a:t>
            </a:r>
            <a:r>
              <a:rPr lang="it-IT" sz="2000" i="1" dirty="0" smtClean="0"/>
              <a:t> in 10-15 anni, abbiamo perso almeno 10 punti rispetto alla media europea, ancora di più rispetto alla Germania e alla Francia</a:t>
            </a:r>
            <a:r>
              <a:rPr lang="it-IT" sz="2000" dirty="0" smtClean="0"/>
              <a:t>” (Ministro Passera a La Stampa, 30/8/2012)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Livello tecnologico dei distretti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Composizione % nel 2009</a:t>
            </a:r>
            <a:endParaRPr lang="en-GB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Indici  del numero addetti base 2001 = 100</a:t>
            </a:r>
            <a:endParaRPr lang="en-GB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5"/>
          </p:nvPr>
        </p:nvGraphicFramePr>
        <p:xfrm>
          <a:off x="454025" y="1454150"/>
          <a:ext cx="431958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egnaposto contenuto 8"/>
          <p:cNvGraphicFramePr>
            <a:graphicFrameLocks noGrp="1"/>
          </p:cNvGraphicFramePr>
          <p:nvPr>
            <p:ph idx="19"/>
          </p:nvPr>
        </p:nvGraphicFramePr>
        <p:xfrm>
          <a:off x="5133975" y="1454150"/>
          <a:ext cx="431958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Su dati Istat ; classificazione tecnologica OCSE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Livello tecnologico: i percorsi del cambiamento nei distretti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it-IT" dirty="0" smtClean="0"/>
              <a:t>Tecnologie </a:t>
            </a:r>
            <a:r>
              <a:rPr lang="it-IT" dirty="0" err="1" smtClean="0"/>
              <a:t>medio-basse</a:t>
            </a:r>
            <a:endParaRPr lang="en-GB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Tecnologie basse</a:t>
            </a:r>
            <a:endParaRPr lang="en-GB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5"/>
          </p:nvPr>
        </p:nvGraphicFramePr>
        <p:xfrm>
          <a:off x="454025" y="1454150"/>
          <a:ext cx="3699521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egnaposto contenuto 8"/>
          <p:cNvGraphicFramePr>
            <a:graphicFrameLocks noGrp="1"/>
          </p:cNvGraphicFramePr>
          <p:nvPr>
            <p:ph idx="19"/>
          </p:nvPr>
        </p:nvGraphicFramePr>
        <p:xfrm>
          <a:off x="4500043" y="1462482"/>
          <a:ext cx="453696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Su dati Istat ; classificazione OCSE ; addetti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Variazione del valore aggiunto dell’industria in senso stretto</a:t>
            </a:r>
            <a:endParaRPr lang="it-IT" dirty="0"/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0"/>
          </p:nvPr>
        </p:nvGraphicFramePr>
        <p:xfrm>
          <a:off x="652915" y="1271261"/>
          <a:ext cx="8589408" cy="433995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59111"/>
                <a:gridCol w="3090137"/>
                <a:gridCol w="1733962"/>
                <a:gridCol w="1606198"/>
              </a:tblGrid>
              <a:tr h="2064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solidFill>
                            <a:schemeClr val="bg1"/>
                          </a:solidFill>
                        </a:rPr>
                        <a:t>Variazioni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 2001-07 in %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Aree distrettuali</a:t>
                      </a:r>
                      <a:endParaRPr lang="en-GB" sz="1400" kern="1200" dirty="0" err="1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Altre aree</a:t>
                      </a:r>
                      <a:endParaRPr lang="en-GB" sz="1400" kern="1200" dirty="0" err="1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lnT w="25400" cmpd="sng">
                      <a:noFill/>
                    </a:lnT>
                  </a:tcPr>
                </a:tc>
              </a:tr>
              <a:tr h="347079">
                <a:tc rowSpan="6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Ad alta densità di medie imprese</a:t>
                      </a:r>
                      <a:endParaRPr lang="en-GB" sz="1600" dirty="0"/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media </a:t>
                      </a: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impresa</a:t>
                      </a:r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+21,4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+21,0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286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r>
                        <a:rPr lang="en-US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distretto</a:t>
                      </a:r>
                      <a:endParaRPr lang="en-US" sz="14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-16,3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2939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Espansione</a:t>
                      </a:r>
                      <a:r>
                        <a:rPr lang="en-US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classico</a:t>
                      </a:r>
                      <a:endParaRPr lang="en-US" sz="14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1445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Ristrutturazione</a:t>
                      </a:r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+13,7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3097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Sviluppo</a:t>
                      </a:r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17009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dk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+19,3</a:t>
                      </a:r>
                      <a:endParaRPr lang="en-GB" sz="1600" b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dk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+21,0</a:t>
                      </a:r>
                      <a:endParaRPr lang="en-GB" sz="1600" b="1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dk1">
                        <a:tint val="20000"/>
                      </a:schemeClr>
                    </a:solidFill>
                  </a:tcPr>
                </a:tc>
              </a:tr>
              <a:tr h="305784">
                <a:tc rowSpan="6"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 bassa densità di medie</a:t>
                      </a:r>
                      <a:r>
                        <a:rPr lang="it-IT" sz="1600" baseline="0" dirty="0" smtClean="0"/>
                        <a:t> imprese</a:t>
                      </a:r>
                      <a:endParaRPr lang="en-GB" sz="1600" dirty="0"/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Consolidamento</a:t>
                      </a:r>
                      <a:r>
                        <a:rPr lang="en-US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media </a:t>
                      </a: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impresa</a:t>
                      </a:r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+17,8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+13,7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226142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r>
                        <a:rPr lang="en-US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del </a:t>
                      </a: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distretto</a:t>
                      </a:r>
                      <a:endParaRPr lang="en-US" sz="14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-12,5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234991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Espansione</a:t>
                      </a:r>
                      <a:r>
                        <a:rPr lang="en-US" sz="14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classico</a:t>
                      </a:r>
                      <a:endParaRPr lang="en-US" sz="14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273337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Ristrutturazione</a:t>
                      </a:r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+14,0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+10,8</a:t>
                      </a:r>
                      <a:endParaRPr lang="en-GB" sz="1600" kern="1200" dirty="0" err="1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15500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Sviluppo</a:t>
                      </a:r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+23,1</a:t>
                      </a:r>
                      <a:endParaRPr lang="en-GB" sz="16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+29,4</a:t>
                      </a:r>
                      <a:endParaRPr lang="en-GB" sz="1600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noFill/>
                  </a:tcPr>
                </a:tc>
              </a:tr>
              <a:tr h="155003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err="1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Totale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+16,2</a:t>
                      </a:r>
                      <a:endParaRPr lang="en-GB" sz="1600" b="1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+12,4</a:t>
                      </a:r>
                      <a:endParaRPr lang="en-GB" sz="1600" b="1" kern="1200" dirty="0" smtClean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88" marR="91488" anchor="ctr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6" name="Segnaposto testo 5"/>
          <p:cNvSpPr>
            <a:spLocks noGrp="1"/>
          </p:cNvSpPr>
          <p:nvPr>
            <p:ph type="body" sz="quarter" idx="11"/>
          </p:nvPr>
        </p:nvSpPr>
        <p:spPr>
          <a:xfrm>
            <a:off x="493354" y="591403"/>
            <a:ext cx="9000000" cy="288000"/>
          </a:xfrm>
        </p:spPr>
        <p:txBody>
          <a:bodyPr/>
          <a:lstStyle/>
          <a:p>
            <a:r>
              <a:rPr lang="it-IT" dirty="0" smtClean="0"/>
              <a:t>Su dati Istat a prezzi correnti (dati parziali)</a:t>
            </a:r>
            <a:r>
              <a:rPr lang="it-IT" dirty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14090"/>
            <a:ext cx="8999539" cy="887123"/>
          </a:xfrm>
        </p:spPr>
        <p:txBody>
          <a:bodyPr/>
          <a:lstStyle/>
          <a:p>
            <a:r>
              <a:rPr lang="it-IT" sz="2600" dirty="0" smtClean="0"/>
              <a:t>Nella crisi</a:t>
            </a:r>
            <a:endParaRPr lang="it-IT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5"/>
          </p:nvPr>
        </p:nvSpPr>
        <p:spPr>
          <a:xfrm>
            <a:off x="404864" y="1386349"/>
            <a:ext cx="9000000" cy="4080387"/>
          </a:xfrm>
        </p:spPr>
        <p:txBody>
          <a:bodyPr/>
          <a:lstStyle/>
          <a:p>
            <a:pPr>
              <a:buNone/>
            </a:pPr>
            <a:r>
              <a:rPr lang="it-IT" sz="2000" dirty="0" smtClean="0"/>
              <a:t> </a:t>
            </a:r>
          </a:p>
          <a:p>
            <a:pPr>
              <a:buNone/>
            </a:pPr>
            <a:endParaRPr lang="it-IT" sz="2000" dirty="0" smtClean="0"/>
          </a:p>
          <a:p>
            <a:pPr algn="ctr">
              <a:buNone/>
            </a:pPr>
            <a:r>
              <a:rPr lang="it-IT" sz="2000" b="1" i="1" dirty="0" smtClean="0"/>
              <a:t>Le aree che hanno reagito meglio sono quelle distrettuali</a:t>
            </a:r>
          </a:p>
          <a:p>
            <a:pPr algn="ctr">
              <a:buNone/>
            </a:pPr>
            <a:endParaRPr lang="it-IT" sz="2000" b="1" i="1" dirty="0"/>
          </a:p>
          <a:p>
            <a:pPr algn="ctr">
              <a:buNone/>
            </a:pPr>
            <a:endParaRPr lang="it-IT" sz="2000" b="1" i="1" dirty="0" smtClean="0"/>
          </a:p>
          <a:p>
            <a:pPr algn="ctr">
              <a:buNone/>
            </a:pPr>
            <a:r>
              <a:rPr lang="it-IT" sz="2000" b="1" i="1" dirty="0" smtClean="0"/>
              <a:t>I risultati migliori emergono </a:t>
            </a:r>
          </a:p>
          <a:p>
            <a:pPr algn="ctr">
              <a:buNone/>
            </a:pPr>
            <a:r>
              <a:rPr lang="it-IT" sz="2000" b="1" i="1" dirty="0" smtClean="0"/>
              <a:t>nelle aree dove c’è elevata presenza di medie imprese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dirty="0" smtClean="0"/>
              <a:t>Focus su 9 distretti</a:t>
            </a:r>
            <a:endParaRPr lang="en-US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14090"/>
            <a:ext cx="8999539" cy="887123"/>
          </a:xfrm>
        </p:spPr>
        <p:txBody>
          <a:bodyPr/>
          <a:lstStyle/>
          <a:p>
            <a:r>
              <a:rPr lang="it-IT" sz="2800" dirty="0" smtClean="0"/>
              <a:t>Focus su 9 distretti</a:t>
            </a:r>
            <a:endParaRPr lang="it-IT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5"/>
          </p:nvPr>
        </p:nvSpPr>
        <p:spPr>
          <a:xfrm>
            <a:off x="454025" y="1858296"/>
            <a:ext cx="9000000" cy="4451291"/>
          </a:xfrm>
        </p:spPr>
        <p:txBody>
          <a:bodyPr/>
          <a:lstStyle/>
          <a:p>
            <a:pPr algn="ctr">
              <a:buNone/>
            </a:pPr>
            <a:r>
              <a:rPr lang="it-IT" sz="2400" dirty="0" smtClean="0"/>
              <a:t>Una selezione di distretti tra i più rappresentativi per modello organizzativo locale e tipo di produzione:</a:t>
            </a:r>
            <a:endParaRPr lang="it-IT" sz="2400" i="1" dirty="0" smtClean="0"/>
          </a:p>
          <a:p>
            <a:pPr>
              <a:buNone/>
            </a:pPr>
            <a:endParaRPr lang="it-IT" sz="2400" i="1" dirty="0" smtClean="0"/>
          </a:p>
          <a:p>
            <a:pPr lvl="2"/>
            <a:r>
              <a:rPr lang="it-IT" sz="2400" dirty="0" smtClean="0"/>
              <a:t>Toscana: Prato e Santa Croce</a:t>
            </a:r>
          </a:p>
          <a:p>
            <a:pPr lvl="2"/>
            <a:r>
              <a:rPr lang="it-IT" sz="2400" dirty="0" smtClean="0"/>
              <a:t>Emilia Romagna: Carpi e Mirandola</a:t>
            </a:r>
          </a:p>
          <a:p>
            <a:pPr lvl="2"/>
            <a:r>
              <a:rPr lang="it-IT" sz="2400" dirty="0" smtClean="0"/>
              <a:t>Triveneto: mobile del </a:t>
            </a:r>
            <a:r>
              <a:rPr lang="it-IT" sz="2400" dirty="0" err="1" smtClean="0"/>
              <a:t>Friuli-Veneto</a:t>
            </a:r>
            <a:r>
              <a:rPr lang="it-IT" sz="2400" dirty="0" smtClean="0"/>
              <a:t> e Arzignano</a:t>
            </a:r>
          </a:p>
          <a:p>
            <a:pPr lvl="2"/>
            <a:r>
              <a:rPr lang="it-IT" sz="2400" dirty="0" smtClean="0"/>
              <a:t>Lombardia: Lecchese metalli e </a:t>
            </a:r>
            <a:r>
              <a:rPr lang="it-IT" sz="2400" dirty="0" err="1" smtClean="0"/>
              <a:t>Val</a:t>
            </a:r>
            <a:r>
              <a:rPr lang="it-IT" sz="2400" dirty="0" smtClean="0"/>
              <a:t> </a:t>
            </a:r>
            <a:r>
              <a:rPr lang="it-IT" sz="2400" dirty="0" err="1" smtClean="0"/>
              <a:t>Seriana</a:t>
            </a:r>
            <a:endParaRPr lang="it-IT" sz="2400" dirty="0" smtClean="0"/>
          </a:p>
          <a:p>
            <a:pPr lvl="2"/>
            <a:r>
              <a:rPr lang="it-IT" sz="2400" dirty="0" smtClean="0"/>
              <a:t>Marche: mobile pesarese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Riepilogo dei 9 distretti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Caratteristiche</a:t>
            </a:r>
            <a:endParaRPr lang="en-GB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/>
              <a:t>Dimensione media delle unità locali (addetti) </a:t>
            </a:r>
            <a:endParaRPr lang="en-GB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5"/>
          </p:nvPr>
        </p:nvGraphicFramePr>
        <p:xfrm>
          <a:off x="454023" y="1454150"/>
          <a:ext cx="4344118" cy="415036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47721"/>
                <a:gridCol w="1104000"/>
                <a:gridCol w="907495"/>
                <a:gridCol w="884902"/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Tipologia</a:t>
                      </a:r>
                    </a:p>
                    <a:p>
                      <a:pPr algn="ctr"/>
                      <a:r>
                        <a:rPr lang="it-IT" sz="1400" dirty="0" smtClean="0"/>
                        <a:t>2001-07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Tecno- </a:t>
                      </a:r>
                      <a:r>
                        <a:rPr lang="it-IT" sz="1400" dirty="0" err="1" smtClean="0"/>
                        <a:t>logia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Medie</a:t>
                      </a:r>
                      <a:r>
                        <a:rPr lang="it-IT" sz="1400" baseline="0" dirty="0" smtClean="0"/>
                        <a:t> imprese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Lecchese Metalli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MB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Alta 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err="1" smtClean="0"/>
                        <a:t>Val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Seriana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Bassa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Mirandola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Ristruttur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Bassa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Arzignano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Mobile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baseline="0" dirty="0" err="1" smtClean="0"/>
                        <a:t>FriuliVeneto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Mobile PS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Santa Croce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Ristruttur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Bassa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Carpi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Consol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Bassa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Prato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Crisi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Bassa</a:t>
                      </a:r>
                      <a:endParaRPr lang="en-GB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Segnaposto contenuto 8"/>
          <p:cNvGraphicFramePr>
            <a:graphicFrameLocks noGrp="1"/>
          </p:cNvGraphicFramePr>
          <p:nvPr>
            <p:ph idx="19"/>
          </p:nvPr>
        </p:nvGraphicFramePr>
        <p:xfrm>
          <a:off x="5133975" y="1454150"/>
          <a:ext cx="431958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Su dati Istat e Mediobanca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Occupati: nei settori tipici, nella manifattura, nei servizi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Su dati Istat – Indici sul numero di addetti 2001=100</a:t>
            </a:r>
            <a:endParaRPr lang="en-GB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5"/>
          </p:nvPr>
        </p:nvGraphicFramePr>
        <p:xfrm>
          <a:off x="454025" y="1017588"/>
          <a:ext cx="8999538" cy="529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Esportazioni: livello nel 2011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Su dati Istat – Indici sul valore dell’export 2001=100</a:t>
            </a:r>
            <a:endParaRPr lang="en-GB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5"/>
          </p:nvPr>
        </p:nvGraphicFramePr>
        <p:xfrm>
          <a:off x="454025" y="1017588"/>
          <a:ext cx="8999538" cy="529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Unità locali: livello nel 2009</a:t>
            </a:r>
            <a:endParaRPr lang="en-GB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Su dati Istat – Indici sul numero di UL 2001=100</a:t>
            </a:r>
            <a:endParaRPr lang="en-GB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5"/>
          </p:nvPr>
        </p:nvGraphicFramePr>
        <p:xfrm>
          <a:off x="454025" y="1017588"/>
          <a:ext cx="8999538" cy="529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5612" y="924232"/>
            <a:ext cx="8994775" cy="175833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it-IT" dirty="0" smtClean="0"/>
              <a:t>Grande impresa </a:t>
            </a:r>
            <a:r>
              <a:rPr lang="it-IT" i="1" dirty="0" smtClean="0"/>
              <a:t>vs</a:t>
            </a:r>
            <a:r>
              <a:rPr lang="it-IT" dirty="0" smtClean="0"/>
              <a:t> Distretti e Quarto capitalismo</a:t>
            </a:r>
          </a:p>
          <a:p>
            <a:r>
              <a:rPr lang="it-IT" b="0" dirty="0" smtClean="0"/>
              <a:t>La debolezza di risposta alla crisi internazionale che si manifesta dal 2008 non deriva da difficoltà nell’internazionalizzazione delle imprese né dalla debolezza del tessuto delle </a:t>
            </a:r>
            <a:r>
              <a:rPr lang="it-IT" b="0" dirty="0" err="1" smtClean="0"/>
              <a:t>PMI…</a:t>
            </a:r>
            <a:endParaRPr lang="en-US" b="0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5"/>
          </p:nvPr>
        </p:nvSpPr>
        <p:spPr>
          <a:xfrm>
            <a:off x="454025" y="1017588"/>
            <a:ext cx="9000000" cy="5292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t-IT" sz="2800" dirty="0" smtClean="0"/>
              <a:t>    </a:t>
            </a:r>
          </a:p>
          <a:p>
            <a:pPr algn="ctr">
              <a:buFont typeface="Wingdings" pitchFamily="2" charset="2"/>
              <a:buNone/>
            </a:pPr>
            <a:r>
              <a:rPr lang="it-IT" sz="2800" b="1" dirty="0" smtClean="0">
                <a:cs typeface="Arial" charset="0"/>
              </a:rPr>
              <a:t>Area Studi Mediobanca</a:t>
            </a:r>
          </a:p>
          <a:p>
            <a:pPr algn="ctr">
              <a:buFont typeface="Wingdings" pitchFamily="2" charset="2"/>
              <a:buNone/>
            </a:pPr>
            <a:r>
              <a:rPr lang="it-IT" sz="2800" dirty="0" smtClean="0">
                <a:cs typeface="Arial" charset="0"/>
              </a:rPr>
              <a:t>www.mbres.it</a:t>
            </a:r>
          </a:p>
        </p:txBody>
      </p:sp>
      <p:pic>
        <p:nvPicPr>
          <p:cNvPr id="5" name="Picture 4" descr="logo_senzascritta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9957" y="3763275"/>
            <a:ext cx="5028136" cy="12918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iniziano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Su dati Eurostat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PIL dell’Italia in rapporto a quello di Francia e Germania sommate assieme</a:t>
            </a:r>
            <a:r>
              <a:rPr lang="it-IT" dirty="0"/>
              <a:t>	</a:t>
            </a:r>
            <a:endParaRPr lang="en-US" dirty="0"/>
          </a:p>
        </p:txBody>
      </p:sp>
      <p:graphicFrame>
        <p:nvGraphicFramePr>
          <p:cNvPr id="6" name="Content Placeholder 19"/>
          <p:cNvGraphicFramePr>
            <a:graphicFrameLocks noGrp="1"/>
          </p:cNvGraphicFramePr>
          <p:nvPr>
            <p:ph idx="4294967295"/>
          </p:nvPr>
        </p:nvGraphicFramePr>
        <p:xfrm>
          <a:off x="1177871" y="1454150"/>
          <a:ext cx="7656164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di </a:t>
            </a:r>
            <a:r>
              <a:rPr lang="en-US" dirty="0" err="1" smtClean="0"/>
              <a:t>mercato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manifattura</a:t>
            </a:r>
            <a:r>
              <a:rPr lang="en-US" dirty="0" smtClean="0"/>
              <a:t> </a:t>
            </a:r>
            <a:r>
              <a:rPr lang="en-US" dirty="0" err="1" smtClean="0"/>
              <a:t>italiana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Su dati Eurostat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Valore aggiunto della manifattura italiana in rapporto a quello di Francia, Germania e Regno Unito sommati assieme</a:t>
            </a:r>
            <a:r>
              <a:rPr lang="it-IT" dirty="0"/>
              <a:t>	</a:t>
            </a:r>
            <a:endParaRPr lang="en-US" dirty="0"/>
          </a:p>
        </p:txBody>
      </p:sp>
      <p:graphicFrame>
        <p:nvGraphicFramePr>
          <p:cNvPr id="6" name="Content Placeholder 19"/>
          <p:cNvGraphicFramePr>
            <a:graphicFrameLocks noGrp="1"/>
          </p:cNvGraphicFramePr>
          <p:nvPr>
            <p:ph idx="4294967295"/>
          </p:nvPr>
        </p:nvGraphicFramePr>
        <p:xfrm>
          <a:off x="1177871" y="1454150"/>
          <a:ext cx="7656164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Saldi</a:t>
            </a:r>
            <a:r>
              <a:rPr lang="en-US" dirty="0" smtClean="0"/>
              <a:t> export-import </a:t>
            </a:r>
            <a:r>
              <a:rPr lang="en-US" dirty="0" err="1" smtClean="0"/>
              <a:t>delle</a:t>
            </a:r>
            <a:r>
              <a:rPr lang="en-US" dirty="0" smtClean="0"/>
              <a:t> province </a:t>
            </a:r>
            <a:r>
              <a:rPr lang="en-US" dirty="0" err="1" smtClean="0"/>
              <a:t>italiane</a:t>
            </a:r>
            <a:r>
              <a:rPr lang="en-US" dirty="0" smtClean="0"/>
              <a:t> (</a:t>
            </a:r>
            <a:r>
              <a:rPr lang="en-US" dirty="0" err="1" smtClean="0"/>
              <a:t>miliardi</a:t>
            </a:r>
            <a:r>
              <a:rPr lang="en-US" dirty="0" smtClean="0"/>
              <a:t> di euro)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Su dati Istat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PGI = province di grande impresa ; PDI = province distrettuali ; PR = province residue ; tutti i beni e servizi</a:t>
            </a:r>
            <a:r>
              <a:rPr lang="it-IT" dirty="0"/>
              <a:t>	</a:t>
            </a:r>
            <a:endParaRPr lang="en-US" dirty="0"/>
          </a:p>
        </p:txBody>
      </p:sp>
      <p:graphicFrame>
        <p:nvGraphicFramePr>
          <p:cNvPr id="6" name="Content Placeholder 19"/>
          <p:cNvGraphicFramePr>
            <a:graphicFrameLocks noGrp="1"/>
          </p:cNvGraphicFramePr>
          <p:nvPr>
            <p:ph idx="4294967295"/>
          </p:nvPr>
        </p:nvGraphicFramePr>
        <p:xfrm>
          <a:off x="1177871" y="1454150"/>
          <a:ext cx="7656164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Saldi</a:t>
            </a:r>
            <a:r>
              <a:rPr lang="en-US" dirty="0" smtClean="0"/>
              <a:t> export-import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manifattura</a:t>
            </a:r>
            <a:r>
              <a:rPr lang="en-US" dirty="0" smtClean="0"/>
              <a:t> </a:t>
            </a:r>
            <a:r>
              <a:rPr lang="en-US" dirty="0" err="1" smtClean="0"/>
              <a:t>italiana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Su dati Istat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 smtClean="0"/>
              <a:t>Classificazione in base ai produttori prevalenti dei beni commerciati (esclusa raffinazione e coke)</a:t>
            </a:r>
            <a:r>
              <a:rPr lang="it-IT" dirty="0"/>
              <a:t>	</a:t>
            </a:r>
            <a:endParaRPr lang="en-US" dirty="0"/>
          </a:p>
        </p:txBody>
      </p:sp>
      <p:graphicFrame>
        <p:nvGraphicFramePr>
          <p:cNvPr id="6" name="Content Placeholder 19"/>
          <p:cNvGraphicFramePr>
            <a:graphicFrameLocks noGrp="1"/>
          </p:cNvGraphicFramePr>
          <p:nvPr>
            <p:ph idx="4294967295"/>
          </p:nvPr>
        </p:nvGraphicFramePr>
        <p:xfrm>
          <a:off x="1177871" y="1454150"/>
          <a:ext cx="7656164" cy="48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Industria</a:t>
            </a:r>
            <a:r>
              <a:rPr lang="en-US" dirty="0" smtClean="0"/>
              <a:t> </a:t>
            </a:r>
            <a:r>
              <a:rPr lang="en-US" dirty="0" err="1" smtClean="0"/>
              <a:t>italiana</a:t>
            </a:r>
            <a:r>
              <a:rPr lang="en-US" dirty="0" smtClean="0"/>
              <a:t>: dove </a:t>
            </a:r>
            <a:r>
              <a:rPr lang="en-US" dirty="0" err="1" smtClean="0"/>
              <a:t>nascono</a:t>
            </a:r>
            <a:r>
              <a:rPr lang="en-US" dirty="0" smtClean="0"/>
              <a:t> le </a:t>
            </a:r>
            <a:r>
              <a:rPr lang="en-US" dirty="0" err="1" smtClean="0"/>
              <a:t>difficoltà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Su dati Istat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4023" y="709390"/>
            <a:ext cx="9171757" cy="288000"/>
          </a:xfrm>
        </p:spPr>
        <p:txBody>
          <a:bodyPr/>
          <a:lstStyle/>
          <a:p>
            <a:r>
              <a:rPr lang="it-IT" dirty="0" smtClean="0"/>
              <a:t>Fatturato mensile delle imprese – medie mobili di indici con base Dicembre 2008 = 100 ; utilizzo capacità calcolata sul </a:t>
            </a:r>
            <a:r>
              <a:rPr lang="it-IT" dirty="0" err="1" smtClean="0"/>
              <a:t>max</a:t>
            </a:r>
            <a:r>
              <a:rPr lang="it-IT" dirty="0" smtClean="0"/>
              <a:t> da </a:t>
            </a:r>
            <a:r>
              <a:rPr lang="it-IT" dirty="0" err="1" smtClean="0"/>
              <a:t>Dic</a:t>
            </a:r>
            <a:r>
              <a:rPr lang="it-IT" dirty="0" smtClean="0"/>
              <a:t> 2008</a:t>
            </a:r>
            <a:r>
              <a:rPr lang="it-IT" dirty="0"/>
              <a:t>	</a:t>
            </a:r>
            <a:endParaRPr lang="en-US" dirty="0"/>
          </a:p>
        </p:txBody>
      </p:sp>
      <p:graphicFrame>
        <p:nvGraphicFramePr>
          <p:cNvPr id="6" name="Content Placeholder 19"/>
          <p:cNvGraphicFramePr>
            <a:graphicFrameLocks noGrp="1"/>
          </p:cNvGraphicFramePr>
          <p:nvPr>
            <p:ph idx="4294967295"/>
          </p:nvPr>
        </p:nvGraphicFramePr>
        <p:xfrm>
          <a:off x="580102" y="1307691"/>
          <a:ext cx="8711381" cy="507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Manifattura</a:t>
            </a:r>
            <a:r>
              <a:rPr lang="en-US" dirty="0" smtClean="0"/>
              <a:t> </a:t>
            </a:r>
            <a:r>
              <a:rPr lang="en-US" dirty="0" err="1" smtClean="0"/>
              <a:t>italiana</a:t>
            </a:r>
            <a:r>
              <a:rPr lang="en-US" dirty="0" smtClean="0"/>
              <a:t>: la </a:t>
            </a:r>
            <a:r>
              <a:rPr lang="en-US" dirty="0" err="1" smtClean="0"/>
              <a:t>produttività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Su dati Eurostat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4023" y="709390"/>
            <a:ext cx="9171757" cy="288000"/>
          </a:xfrm>
        </p:spPr>
        <p:txBody>
          <a:bodyPr/>
          <a:lstStyle/>
          <a:p>
            <a:r>
              <a:rPr lang="it-IT" dirty="0" smtClean="0"/>
              <a:t>Valore aggiunto lordo per occupato: rapporti Italia/Germania e Italia/Francia</a:t>
            </a:r>
            <a:r>
              <a:rPr lang="it-IT" dirty="0"/>
              <a:t>	</a:t>
            </a:r>
            <a:endParaRPr lang="en-US" dirty="0"/>
          </a:p>
        </p:txBody>
      </p:sp>
      <p:graphicFrame>
        <p:nvGraphicFramePr>
          <p:cNvPr id="6" name="Content Placeholder 19"/>
          <p:cNvGraphicFramePr>
            <a:graphicFrameLocks noGrp="1"/>
          </p:cNvGraphicFramePr>
          <p:nvPr>
            <p:ph idx="4294967295"/>
          </p:nvPr>
        </p:nvGraphicFramePr>
        <p:xfrm>
          <a:off x="580102" y="1307691"/>
          <a:ext cx="8711381" cy="507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New Template 2012_Instructions">
  <a:themeElements>
    <a:clrScheme name="Mediobanca new">
      <a:dk1>
        <a:srgbClr val="003366"/>
      </a:dk1>
      <a:lt1>
        <a:srgbClr val="FFFFFF"/>
      </a:lt1>
      <a:dk2>
        <a:srgbClr val="BFBFBF"/>
      </a:dk2>
      <a:lt2>
        <a:srgbClr val="DFDFDF"/>
      </a:lt2>
      <a:accent1>
        <a:srgbClr val="003366"/>
      </a:accent1>
      <a:accent2>
        <a:srgbClr val="316297"/>
      </a:accent2>
      <a:accent3>
        <a:srgbClr val="70A0C3"/>
      </a:accent3>
      <a:accent4>
        <a:srgbClr val="D3DEE6"/>
      </a:accent4>
      <a:accent5>
        <a:srgbClr val="B2A1C7"/>
      </a:accent5>
      <a:accent6>
        <a:srgbClr val="5F497A"/>
      </a:accent6>
      <a:hlink>
        <a:srgbClr val="0000FF"/>
      </a:hlink>
      <a:folHlink>
        <a:srgbClr val="A5A5A5"/>
      </a:folHlink>
    </a:clrScheme>
    <a:fontScheme name="Tables and charts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5F5F5F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obanca new">
    <a:dk1>
      <a:srgbClr val="003366"/>
    </a:dk1>
    <a:lt1>
      <a:srgbClr val="FFFFFF"/>
    </a:lt1>
    <a:dk2>
      <a:srgbClr val="BFBFBF"/>
    </a:dk2>
    <a:lt2>
      <a:srgbClr val="DFDFDF"/>
    </a:lt2>
    <a:accent1>
      <a:srgbClr val="003366"/>
    </a:accent1>
    <a:accent2>
      <a:srgbClr val="316297"/>
    </a:accent2>
    <a:accent3>
      <a:srgbClr val="70A0C3"/>
    </a:accent3>
    <a:accent4>
      <a:srgbClr val="D3DEE6"/>
    </a:accent4>
    <a:accent5>
      <a:srgbClr val="B2A1C7"/>
    </a:accent5>
    <a:accent6>
      <a:srgbClr val="5F497A"/>
    </a:accent6>
    <a:hlink>
      <a:srgbClr val="0000FF"/>
    </a:hlink>
    <a:folHlink>
      <a:srgbClr val="A5A5A5"/>
    </a:folHlink>
  </a:clrScheme>
  <a:fontScheme name="Tables and charts">
    <a:majorFont>
      <a:latin typeface="Georgia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diobanca new">
    <a:dk1>
      <a:srgbClr val="003366"/>
    </a:dk1>
    <a:lt1>
      <a:srgbClr val="FFFFFF"/>
    </a:lt1>
    <a:dk2>
      <a:srgbClr val="BFBFBF"/>
    </a:dk2>
    <a:lt2>
      <a:srgbClr val="DFDFDF"/>
    </a:lt2>
    <a:accent1>
      <a:srgbClr val="003366"/>
    </a:accent1>
    <a:accent2>
      <a:srgbClr val="316297"/>
    </a:accent2>
    <a:accent3>
      <a:srgbClr val="70A0C3"/>
    </a:accent3>
    <a:accent4>
      <a:srgbClr val="D3DEE6"/>
    </a:accent4>
    <a:accent5>
      <a:srgbClr val="B2A1C7"/>
    </a:accent5>
    <a:accent6>
      <a:srgbClr val="5F497A"/>
    </a:accent6>
    <a:hlink>
      <a:srgbClr val="0000FF"/>
    </a:hlink>
    <a:folHlink>
      <a:srgbClr val="A5A5A5"/>
    </a:folHlink>
  </a:clrScheme>
  <a:fontScheme name="Tables and charts">
    <a:majorFont>
      <a:latin typeface="Georgia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diobanca new">
    <a:dk1>
      <a:srgbClr val="003366"/>
    </a:dk1>
    <a:lt1>
      <a:srgbClr val="FFFFFF"/>
    </a:lt1>
    <a:dk2>
      <a:srgbClr val="BFBFBF"/>
    </a:dk2>
    <a:lt2>
      <a:srgbClr val="DFDFDF"/>
    </a:lt2>
    <a:accent1>
      <a:srgbClr val="003366"/>
    </a:accent1>
    <a:accent2>
      <a:srgbClr val="316297"/>
    </a:accent2>
    <a:accent3>
      <a:srgbClr val="70A0C3"/>
    </a:accent3>
    <a:accent4>
      <a:srgbClr val="D3DEE6"/>
    </a:accent4>
    <a:accent5>
      <a:srgbClr val="B2A1C7"/>
    </a:accent5>
    <a:accent6>
      <a:srgbClr val="5F497A"/>
    </a:accent6>
    <a:hlink>
      <a:srgbClr val="0000FF"/>
    </a:hlink>
    <a:folHlink>
      <a:srgbClr val="A5A5A5"/>
    </a:folHlink>
  </a:clrScheme>
  <a:fontScheme name="Tables and charts">
    <a:majorFont>
      <a:latin typeface="Georgia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diobanca new">
    <a:dk1>
      <a:srgbClr val="003366"/>
    </a:dk1>
    <a:lt1>
      <a:srgbClr val="FFFFFF"/>
    </a:lt1>
    <a:dk2>
      <a:srgbClr val="BFBFBF"/>
    </a:dk2>
    <a:lt2>
      <a:srgbClr val="DFDFDF"/>
    </a:lt2>
    <a:accent1>
      <a:srgbClr val="003366"/>
    </a:accent1>
    <a:accent2>
      <a:srgbClr val="316297"/>
    </a:accent2>
    <a:accent3>
      <a:srgbClr val="70A0C3"/>
    </a:accent3>
    <a:accent4>
      <a:srgbClr val="D3DEE6"/>
    </a:accent4>
    <a:accent5>
      <a:srgbClr val="B2A1C7"/>
    </a:accent5>
    <a:accent6>
      <a:srgbClr val="5F497A"/>
    </a:accent6>
    <a:hlink>
      <a:srgbClr val="0000FF"/>
    </a:hlink>
    <a:folHlink>
      <a:srgbClr val="A5A5A5"/>
    </a:folHlink>
  </a:clrScheme>
  <a:fontScheme name="Tables and charts">
    <a:majorFont>
      <a:latin typeface="Georgia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ediobanca new">
    <a:dk1>
      <a:srgbClr val="003366"/>
    </a:dk1>
    <a:lt1>
      <a:srgbClr val="FFFFFF"/>
    </a:lt1>
    <a:dk2>
      <a:srgbClr val="BFBFBF"/>
    </a:dk2>
    <a:lt2>
      <a:srgbClr val="DFDFDF"/>
    </a:lt2>
    <a:accent1>
      <a:srgbClr val="003366"/>
    </a:accent1>
    <a:accent2>
      <a:srgbClr val="316297"/>
    </a:accent2>
    <a:accent3>
      <a:srgbClr val="70A0C3"/>
    </a:accent3>
    <a:accent4>
      <a:srgbClr val="D3DEE6"/>
    </a:accent4>
    <a:accent5>
      <a:srgbClr val="B2A1C7"/>
    </a:accent5>
    <a:accent6>
      <a:srgbClr val="5F497A"/>
    </a:accent6>
    <a:hlink>
      <a:srgbClr val="0000FF"/>
    </a:hlink>
    <a:folHlink>
      <a:srgbClr val="A5A5A5"/>
    </a:folHlink>
  </a:clrScheme>
  <a:fontScheme name="Tables and charts">
    <a:majorFont>
      <a:latin typeface="Georgia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ediobanca new">
    <a:dk1>
      <a:srgbClr val="003366"/>
    </a:dk1>
    <a:lt1>
      <a:srgbClr val="FFFFFF"/>
    </a:lt1>
    <a:dk2>
      <a:srgbClr val="BFBFBF"/>
    </a:dk2>
    <a:lt2>
      <a:srgbClr val="DFDFDF"/>
    </a:lt2>
    <a:accent1>
      <a:srgbClr val="003366"/>
    </a:accent1>
    <a:accent2>
      <a:srgbClr val="316297"/>
    </a:accent2>
    <a:accent3>
      <a:srgbClr val="70A0C3"/>
    </a:accent3>
    <a:accent4>
      <a:srgbClr val="D3DEE6"/>
    </a:accent4>
    <a:accent5>
      <a:srgbClr val="B2A1C7"/>
    </a:accent5>
    <a:accent6>
      <a:srgbClr val="5F497A"/>
    </a:accent6>
    <a:hlink>
      <a:srgbClr val="0000FF"/>
    </a:hlink>
    <a:folHlink>
      <a:srgbClr val="A5A5A5"/>
    </a:folHlink>
  </a:clrScheme>
  <a:fontScheme name="Tables and charts">
    <a:majorFont>
      <a:latin typeface="Georgia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ediobanca new">
    <a:dk1>
      <a:srgbClr val="003366"/>
    </a:dk1>
    <a:lt1>
      <a:srgbClr val="FFFFFF"/>
    </a:lt1>
    <a:dk2>
      <a:srgbClr val="BFBFBF"/>
    </a:dk2>
    <a:lt2>
      <a:srgbClr val="DFDFDF"/>
    </a:lt2>
    <a:accent1>
      <a:srgbClr val="003366"/>
    </a:accent1>
    <a:accent2>
      <a:srgbClr val="316297"/>
    </a:accent2>
    <a:accent3>
      <a:srgbClr val="70A0C3"/>
    </a:accent3>
    <a:accent4>
      <a:srgbClr val="D3DEE6"/>
    </a:accent4>
    <a:accent5>
      <a:srgbClr val="B2A1C7"/>
    </a:accent5>
    <a:accent6>
      <a:srgbClr val="5F497A"/>
    </a:accent6>
    <a:hlink>
      <a:srgbClr val="0000FF"/>
    </a:hlink>
    <a:folHlink>
      <a:srgbClr val="A5A5A5"/>
    </a:folHlink>
  </a:clrScheme>
  <a:fontScheme name="Tables and charts">
    <a:majorFont>
      <a:latin typeface="Georgia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746CA9B75AA346BE13E427C0CE15C4009F5F3DA77ED48B499A8DD16DC0FB9ADC00FBC647A48BF1574E93FAFF1DCA1CA99D" ma:contentTypeVersion="8" ma:contentTypeDescription="Create a new document." ma:contentTypeScope="" ma:versionID="877374d57dad5b8ef65e23c6bb5b5a8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12e7a890a51b62c2570f40637a4670e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Titolo"/>
                <xsd:element ref="ns1:Oggetto"/>
                <xsd:element ref="ns1:Protocollo"/>
                <xsd:element ref="ns1:DataInserimento"/>
                <xsd:element ref="ns1:Lingua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Titolo" ma:index="4" ma:displayName="Titolo" ma:description="" ma:hidden="true" ma:internalName="MBPortal_Titolo" ma:readOnly="false">
      <xsd:simpleType>
        <xsd:restriction base="dms:Text"/>
      </xsd:simpleType>
    </xsd:element>
    <xsd:element name="Oggetto" ma:index="8" ma:displayName="Oggetto" ma:default="" ma:internalName="MBPortal_Oggetto">
      <xsd:simpleType>
        <xsd:restriction base="dms:Note"/>
      </xsd:simpleType>
    </xsd:element>
    <xsd:element name="Protocollo" ma:index="9" ma:displayName="Protocollo" ma:default="" ma:internalName="MBPortal_Protocollo">
      <xsd:simpleType>
        <xsd:restriction base="dms:Text">
          <xsd:maxLength value="255"/>
        </xsd:restriction>
      </xsd:simpleType>
    </xsd:element>
    <xsd:element name="DataInserimento" ma:index="10" ma:displayName="Data" ma:default="[today]" ma:format="DateOnly" ma:internalName="MBPortal_DataInserimento">
      <xsd:simpleType>
        <xsd:restriction base="dms:DateTime"/>
      </xsd:simpleType>
    </xsd:element>
    <xsd:element name="Lingua" ma:index="11" ma:displayName="Lingua" ma:default="Italiano" ma:format="RadioButtons" ma:internalName="MBPortal_Lingua">
      <xsd:simpleType>
        <xsd:restriction base="dms:Choice">
          <xsd:enumeration value="Italiano"/>
          <xsd:enumeration value="English"/>
          <xsd:enumeration value="Al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ataInserimento xmlns="http://schemas.microsoft.com/sharepoint/v3">2009-07-01T22:00:00+00:00</DataInserimento>
    <Oggetto xmlns="http://schemas.microsoft.com/sharepoint/v3">Master Presentazione Power Point Nuova con istruzioni
New Power Point Presentation Master with instructions</Oggetto>
    <Titolo xmlns="http://schemas.microsoft.com/sharepoint/v3">MASTER PRESENTATION</Titolo>
    <Protocollo xmlns="http://schemas.microsoft.com/sharepoint/v3">KM1</Protocollo>
    <Lingua xmlns="http://schemas.microsoft.com/sharepoint/v3">All</Lingua>
  </documentManagement>
</p:properties>
</file>

<file path=customXml/itemProps1.xml><?xml version="1.0" encoding="utf-8"?>
<ds:datastoreItem xmlns:ds="http://schemas.openxmlformats.org/officeDocument/2006/customXml" ds:itemID="{6738569C-BF36-4422-8118-8F38B034D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A8E9EC4-775C-48CB-941E-4BCD94F58D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84362A-967D-4D9E-BBE3-5B0A4372E54E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Template 2012_Instructions</Template>
  <TotalTime>897</TotalTime>
  <Words>1441</Words>
  <Application>Microsoft Office PowerPoint</Application>
  <PresentationFormat>A4 (21x29,7 cm)</PresentationFormat>
  <Paragraphs>415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New Template 2012_Instructions</vt:lpstr>
      <vt:lpstr>Declino dei sistemi di grande impresa e tenuta dei sistemi distrettuali e del quarto capitalismo</vt:lpstr>
      <vt:lpstr>Analisi discutibili</vt:lpstr>
      <vt:lpstr>Diapositiva 3</vt:lpstr>
      <vt:lpstr>Quando iniziano i problemi?</vt:lpstr>
      <vt:lpstr>Quote di mercato della manifattura italiana</vt:lpstr>
      <vt:lpstr>Saldi export-import delle province italiane (miliardi di euro)</vt:lpstr>
      <vt:lpstr>Saldi export-import della manifattura italiana</vt:lpstr>
      <vt:lpstr>Industria italiana: dove nascono le difficoltà</vt:lpstr>
      <vt:lpstr>Manifattura italiana: la produttività</vt:lpstr>
      <vt:lpstr>Nel lungo periodo</vt:lpstr>
      <vt:lpstr>Diapositiva 11</vt:lpstr>
      <vt:lpstr>Metodologia: la base dati</vt:lpstr>
      <vt:lpstr>Le tipologie del cambiamento nei distretti e poli</vt:lpstr>
      <vt:lpstr>Diapositiva 14</vt:lpstr>
      <vt:lpstr>Riepilogo degli addetti manifatturieri</vt:lpstr>
      <vt:lpstr>Le tipologie del cambiamento: effetti sugli addetti</vt:lpstr>
      <vt:lpstr>Le tipologie del cambiamento: effetti sugli addetti in DI e aree</vt:lpstr>
      <vt:lpstr>Effetti sugli addetti in  base alla densità di medie imprese nelle aree</vt:lpstr>
      <vt:lpstr>Esportazioni dal 2001 al 2011</vt:lpstr>
      <vt:lpstr>Livello tecnologico dei distretti</vt:lpstr>
      <vt:lpstr>Livello tecnologico: i percorsi del cambiamento nei distretti</vt:lpstr>
      <vt:lpstr>Variazione del valore aggiunto dell’industria in senso stretto</vt:lpstr>
      <vt:lpstr>Nella crisi</vt:lpstr>
      <vt:lpstr>Diapositiva 24</vt:lpstr>
      <vt:lpstr>Focus su 9 distretti</vt:lpstr>
      <vt:lpstr>Riepilogo dei 9 distretti</vt:lpstr>
      <vt:lpstr>Occupati: nei settori tipici, nella manifattura, nei servizi</vt:lpstr>
      <vt:lpstr>Esportazioni: livello nel 2011</vt:lpstr>
      <vt:lpstr>Unità locali: livello nel 2009</vt:lpstr>
      <vt:lpstr>Diapositiva 30</vt:lpstr>
    </vt:vector>
  </TitlesOfParts>
  <Company>Mediobanca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Michela Recchia</dc:creator>
  <cp:lastModifiedBy>pippo</cp:lastModifiedBy>
  <cp:revision>123</cp:revision>
  <dcterms:created xsi:type="dcterms:W3CDTF">2012-10-04T07:34:04Z</dcterms:created>
  <dcterms:modified xsi:type="dcterms:W3CDTF">2012-10-08T06:48:39Z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0x010100C5746CA9B75AA346BE13E427C0CE15C4009F5F3DA77ED48B499A8DD16DC0FB9ADC00FBC647A48BF1574E93FAFF1DCA1CA99D</vt:lpwstr>
  </property>
</Properties>
</file>